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5"/>
  </p:notesMasterIdLst>
  <p:sldIdLst>
    <p:sldId id="257" r:id="rId2"/>
    <p:sldId id="258" r:id="rId3"/>
    <p:sldId id="265" r:id="rId4"/>
    <p:sldId id="266" r:id="rId5"/>
    <p:sldId id="267" r:id="rId6"/>
    <p:sldId id="264" r:id="rId7"/>
    <p:sldId id="275" r:id="rId8"/>
    <p:sldId id="276" r:id="rId9"/>
    <p:sldId id="277" r:id="rId10"/>
    <p:sldId id="278" r:id="rId11"/>
    <p:sldId id="269" r:id="rId12"/>
    <p:sldId id="279" r:id="rId13"/>
    <p:sldId id="280" r:id="rId14"/>
    <p:sldId id="271" r:id="rId15"/>
    <p:sldId id="281" r:id="rId16"/>
    <p:sldId id="282" r:id="rId17"/>
    <p:sldId id="283" r:id="rId18"/>
    <p:sldId id="284" r:id="rId19"/>
    <p:sldId id="285" r:id="rId20"/>
    <p:sldId id="286" r:id="rId21"/>
    <p:sldId id="287" r:id="rId22"/>
    <p:sldId id="288" r:id="rId23"/>
    <p:sldId id="259" r:id="rId24"/>
    <p:sldId id="261" r:id="rId25"/>
    <p:sldId id="270" r:id="rId26"/>
    <p:sldId id="268" r:id="rId27"/>
    <p:sldId id="289" r:id="rId28"/>
    <p:sldId id="290" r:id="rId29"/>
    <p:sldId id="291" r:id="rId30"/>
    <p:sldId id="292" r:id="rId31"/>
    <p:sldId id="293" r:id="rId32"/>
    <p:sldId id="273" r:id="rId33"/>
    <p:sldId id="274" r:id="rId34"/>
  </p:sldIdLst>
  <p:sldSz cx="9144000" cy="6858000" type="screen4x3"/>
  <p:notesSz cx="6858000" cy="9144000"/>
  <p:embeddedFontLst>
    <p:embeddedFont>
      <p:font typeface="Calibri" panose="020F0502020204030204" pitchFamily="34" charset="0"/>
      <p:regular r:id="rId36"/>
      <p:bold r:id="rId37"/>
      <p:italic r:id="rId38"/>
      <p:boldItalic r:id="rId39"/>
    </p:embeddedFont>
    <p:embeddedFont>
      <p:font typeface="Cambria Math" panose="02040503050406030204" pitchFamily="18" charset="0"/>
      <p:regular r:id="rId40"/>
    </p:embeddedFont>
    <p:embeddedFont>
      <p:font typeface="Nunito" pitchFamily="2" charset="0"/>
      <p:regular r:id="rId41"/>
      <p:bold r:id="rId42"/>
      <p:italic r:id="rId43"/>
      <p:boldItalic r:id="rId44"/>
    </p:embeddedFont>
    <p:embeddedFont>
      <p:font typeface="Roboto" panose="02000000000000000000" pitchFamily="2" charset="0"/>
      <p:regular r:id="rId45"/>
      <p:bold r:id="rId46"/>
      <p:italic r:id="rId47"/>
      <p:boldItalic r:id="rId48"/>
    </p:embeddedFont>
    <p:embeddedFont>
      <p:font typeface="Roboto Black" panose="02000000000000000000" pitchFamily="2" charset="0"/>
      <p:bold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gd3gBaZpdUd90JJf9SGGCu+Rg+1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BF4DFF-72F8-425C-84C1-588916F6E571}">
  <a:tblStyle styleId="{7EBF4DFF-72F8-425C-84C1-588916F6E571}" styleName="Table_0">
    <a:wholeTbl>
      <a:tcTxStyle b="off" i="off">
        <a:font>
          <a:latin typeface="Roboto"/>
          <a:ea typeface="Roboto"/>
          <a:cs typeface="Roboto"/>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DE7"/>
          </a:solidFill>
        </a:fill>
      </a:tcStyle>
    </a:wholeTbl>
    <a:band1H>
      <a:tcTxStyle/>
      <a:tcStyle>
        <a:tcBdr/>
        <a:fill>
          <a:solidFill>
            <a:srgbClr val="FADACB"/>
          </a:solidFill>
        </a:fill>
      </a:tcStyle>
    </a:band1H>
    <a:band2H>
      <a:tcTxStyle/>
      <a:tcStyle>
        <a:tcBdr/>
      </a:tcStyle>
    </a:band2H>
    <a:band1V>
      <a:tcTxStyle/>
      <a:tcStyle>
        <a:tcBdr/>
        <a:fill>
          <a:solidFill>
            <a:srgbClr val="FADACB"/>
          </a:solidFill>
        </a:fill>
      </a:tcStyle>
    </a:band1V>
    <a:band2V>
      <a:tcTxStyle/>
      <a:tcStyle>
        <a:tcBdr/>
      </a:tcStyle>
    </a:band2V>
    <a:lastCol>
      <a:tcTxStyle b="on" i="off">
        <a:font>
          <a:latin typeface="Roboto"/>
          <a:ea typeface="Roboto"/>
          <a:cs typeface="Roboto"/>
        </a:font>
        <a:schemeClr val="lt1"/>
      </a:tcTxStyle>
      <a:tcStyle>
        <a:tcBdr/>
        <a:fill>
          <a:solidFill>
            <a:schemeClr val="accent1"/>
          </a:solidFill>
        </a:fill>
      </a:tcStyle>
    </a:lastCol>
    <a:firstCol>
      <a:tcTxStyle b="on" i="off">
        <a:font>
          <a:latin typeface="Roboto"/>
          <a:ea typeface="Roboto"/>
          <a:cs typeface="Roboto"/>
        </a:font>
        <a:schemeClr val="lt1"/>
      </a:tcTxStyle>
      <a:tcStyle>
        <a:tcBdr/>
        <a:fill>
          <a:solidFill>
            <a:schemeClr val="accent1"/>
          </a:solidFill>
        </a:fill>
      </a:tcStyle>
    </a:firstCol>
    <a:lastRow>
      <a:tcTxStyle b="on" i="off">
        <a:font>
          <a:latin typeface="Roboto"/>
          <a:ea typeface="Roboto"/>
          <a:cs typeface="Roboto"/>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Roboto"/>
          <a:ea typeface="Roboto"/>
          <a:cs typeface="Roboto"/>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D289ECE-7982-4765-BEC7-565CE11D96C0}" styleName="Table_1">
    <a:wholeTbl>
      <a:tcTxStyle b="off" i="off">
        <a:font>
          <a:latin typeface="Roboto"/>
          <a:ea typeface="Roboto"/>
          <a:cs typeface="Roboto"/>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7E8EF"/>
          </a:solidFill>
        </a:fill>
      </a:tcStyle>
    </a:band1H>
    <a:band2H>
      <a:tcTxStyle/>
      <a:tcStyle>
        <a:tcBdr/>
      </a:tcStyle>
    </a:band2H>
    <a:band1V>
      <a:tcTxStyle/>
      <a:tcStyle>
        <a:tcBdr/>
        <a:fill>
          <a:solidFill>
            <a:srgbClr val="E7E8EF"/>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Roboto"/>
          <a:ea typeface="Roboto"/>
          <a:cs typeface="Roboto"/>
        </a:font>
        <a:schemeClr val="lt1"/>
      </a:tcTxStyle>
      <a:tcStyle>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18" autoAdjust="0"/>
  </p:normalViewPr>
  <p:slideViewPr>
    <p:cSldViewPr snapToGrid="0">
      <p:cViewPr varScale="1">
        <p:scale>
          <a:sx n="67" d="100"/>
          <a:sy n="67" d="100"/>
        </p:scale>
        <p:origin x="1476" y="72"/>
      </p:cViewPr>
      <p:guideLst>
        <p:guide orient="horz" pos="2183"/>
        <p:guide pos="2880"/>
        <p:guide pos="340"/>
        <p:guide orient="horz" pos="3974"/>
        <p:guide pos="5420"/>
        <p:guide orient="horz" pos="346"/>
        <p:guide pos="476"/>
        <p:guide orient="horz" pos="482"/>
        <p:guide orient="horz" pos="3838"/>
        <p:guide pos="52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 name="Google Shape;3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2983225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1284816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GB" dirty="0"/>
              <a:t>Example questions to ask at home:</a:t>
            </a:r>
          </a:p>
          <a:p>
            <a:pPr marL="457200" indent="-298450">
              <a:buFontTx/>
              <a:buChar char="-"/>
            </a:pPr>
            <a:r>
              <a:rPr lang="en-GB" dirty="0"/>
              <a:t>What does this word mean? </a:t>
            </a:r>
          </a:p>
          <a:p>
            <a:pPr marL="457200" indent="-298450">
              <a:buFontTx/>
              <a:buChar char="-"/>
            </a:pPr>
            <a:r>
              <a:rPr lang="en-GB" dirty="0"/>
              <a:t>Which word in this paragraph is the closest in meaning to…?</a:t>
            </a:r>
          </a:p>
          <a:p>
            <a:pPr marL="457200" indent="-298450">
              <a:buFontTx/>
              <a:buChar char="-"/>
            </a:pPr>
            <a:r>
              <a:rPr lang="en-GB" dirty="0"/>
              <a:t>What [character] doing when [event] happened?</a:t>
            </a:r>
          </a:p>
          <a:p>
            <a:pPr marL="457200" indent="-298450">
              <a:buFontTx/>
              <a:buChar char="-"/>
            </a:pPr>
            <a:r>
              <a:rPr lang="en-GB" dirty="0"/>
              <a:t>True or false questions about a paragraph/ text.</a:t>
            </a:r>
          </a:p>
          <a:p>
            <a:pPr marL="457200" indent="-298450">
              <a:buFontTx/>
              <a:buChar char="-"/>
            </a:pPr>
            <a:r>
              <a:rPr lang="en-GB" dirty="0"/>
              <a:t>Why do you [character] did [event]? Can you think of another reason?</a:t>
            </a:r>
          </a:p>
        </p:txBody>
      </p:sp>
    </p:spTree>
    <p:extLst>
      <p:ext uri="{BB962C8B-B14F-4D97-AF65-F5344CB8AC3E}">
        <p14:creationId xmlns:p14="http://schemas.microsoft.com/office/powerpoint/2010/main" val="2822214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2524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GB" dirty="0"/>
              <a:t>Identify that there are some questions that have 2 marks and some that have 1. </a:t>
            </a:r>
          </a:p>
        </p:txBody>
      </p:sp>
    </p:spTree>
    <p:extLst>
      <p:ext uri="{BB962C8B-B14F-4D97-AF65-F5344CB8AC3E}">
        <p14:creationId xmlns:p14="http://schemas.microsoft.com/office/powerpoint/2010/main" val="2354237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GB" dirty="0"/>
              <a:t>These are examples of how children could solve the calculations. There are some that could/ should be solved mentally as it is far quicker that way (40 marks in 30 minutes does not allow for 1 minute + per mark). </a:t>
            </a:r>
          </a:p>
          <a:p>
            <a:pPr marL="158750" indent="0">
              <a:buNone/>
            </a:pPr>
            <a:r>
              <a:rPr lang="en-GB" dirty="0"/>
              <a:t>Answers should always be given in their simplest form unless stated otherwise.</a:t>
            </a:r>
          </a:p>
        </p:txBody>
      </p:sp>
    </p:spTree>
    <p:extLst>
      <p:ext uri="{BB962C8B-B14F-4D97-AF65-F5344CB8AC3E}">
        <p14:creationId xmlns:p14="http://schemas.microsoft.com/office/powerpoint/2010/main" val="2572046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2719049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GB" dirty="0"/>
              <a:t>In general, the questions get progressively harder throughout the paper. As this is the case, it is not unusual for children to be unable to complete the entire paper in the given time. </a:t>
            </a:r>
          </a:p>
        </p:txBody>
      </p:sp>
    </p:spTree>
    <p:extLst>
      <p:ext uri="{BB962C8B-B14F-4D97-AF65-F5344CB8AC3E}">
        <p14:creationId xmlns:p14="http://schemas.microsoft.com/office/powerpoint/2010/main" val="226676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378300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218259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4212818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GB" dirty="0"/>
              <a:t>Note that this is a three mark question.</a:t>
            </a:r>
          </a:p>
        </p:txBody>
      </p:sp>
    </p:spTree>
    <p:extLst>
      <p:ext uri="{BB962C8B-B14F-4D97-AF65-F5344CB8AC3E}">
        <p14:creationId xmlns:p14="http://schemas.microsoft.com/office/powerpoint/2010/main" val="4193389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GB" dirty="0"/>
              <a:t>The DfE Key Stage 2 access arrangements guidance (https://</a:t>
            </a:r>
            <a:r>
              <a:rPr lang="en-GB" dirty="0" err="1"/>
              <a:t>assets.publishing.service.gov.uk</a:t>
            </a:r>
            <a:r>
              <a:rPr lang="en-GB" dirty="0"/>
              <a:t>/government/uploads/system/uploads/</a:t>
            </a:r>
            <a:r>
              <a:rPr lang="en-GB" dirty="0" err="1"/>
              <a:t>attachment_data</a:t>
            </a:r>
            <a:r>
              <a:rPr lang="en-GB" dirty="0"/>
              <a:t>/file/1109963/2023_key_stage_2_access_arrangements_guidance.pdf) gives more details on this, including which arrangements need prior permission. </a:t>
            </a:r>
          </a:p>
          <a:p>
            <a:pPr marL="158750" indent="0">
              <a:buNone/>
            </a:pPr>
            <a:r>
              <a:rPr lang="en-GB" dirty="0"/>
              <a:t>It should be noted that there are cases when pupils can have access to multiple arrangements (e.g. addition time and a scribe). These are detailed in the above document. </a:t>
            </a:r>
          </a:p>
          <a:p>
            <a:pPr marL="158750" indent="0">
              <a:buNone/>
            </a:pPr>
            <a:r>
              <a:rPr lang="en-GB" dirty="0"/>
              <a:t>Also note, any pupil can ask for a question to be read to them, though not explained to them. In mathematics, words and numbers may be read but mathematical symbols cannot be read. </a:t>
            </a:r>
          </a:p>
        </p:txBody>
      </p:sp>
    </p:spTree>
    <p:extLst>
      <p:ext uri="{BB962C8B-B14F-4D97-AF65-F5344CB8AC3E}">
        <p14:creationId xmlns:p14="http://schemas.microsoft.com/office/powerpoint/2010/main" val="1085154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1161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059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GB" dirty="0"/>
              <a:t>Encourage parents not to use past papers at home. If they want to use past papers with tutors, suggest that they could take copies of completed test home to work through with tutors. This may help them to work through </a:t>
            </a:r>
            <a:r>
              <a:rPr lang="en-GB"/>
              <a:t>specific misunderstandings. </a:t>
            </a:r>
          </a:p>
        </p:txBody>
      </p:sp>
    </p:spTree>
    <p:extLst>
      <p:ext uri="{BB962C8B-B14F-4D97-AF65-F5344CB8AC3E}">
        <p14:creationId xmlns:p14="http://schemas.microsoft.com/office/powerpoint/2010/main" val="3839377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GB" dirty="0"/>
              <a:t>It may also be appropriate to discuss if there are any changes at home that could add stress to the child (e.g. moving house, a new sibling, recent bereavement).</a:t>
            </a:r>
          </a:p>
          <a:p>
            <a:pPr marL="158750" indent="0">
              <a:buNone/>
            </a:pPr>
            <a:r>
              <a:rPr lang="en-GB" dirty="0"/>
              <a:t>There may be media coverage around the SATs, parents may want to discuss this with their children (positive or negative). </a:t>
            </a:r>
          </a:p>
        </p:txBody>
      </p:sp>
    </p:spTree>
    <p:extLst>
      <p:ext uri="{BB962C8B-B14F-4D97-AF65-F5344CB8AC3E}">
        <p14:creationId xmlns:p14="http://schemas.microsoft.com/office/powerpoint/2010/main" val="2107890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3770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880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7367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GB" dirty="0"/>
              <a:t>The question types include:</a:t>
            </a:r>
          </a:p>
          <a:p>
            <a:pPr marL="457200" indent="-298450">
              <a:buFontTx/>
              <a:buChar char="-"/>
            </a:pPr>
            <a:r>
              <a:rPr lang="en-GB" dirty="0"/>
              <a:t>Circling</a:t>
            </a:r>
          </a:p>
          <a:p>
            <a:pPr marL="457200" indent="-298450">
              <a:buFontTx/>
              <a:buChar char="-"/>
            </a:pPr>
            <a:r>
              <a:rPr lang="en-GB" dirty="0"/>
              <a:t>Drawing lines to connect</a:t>
            </a:r>
          </a:p>
          <a:p>
            <a:pPr marL="457200" indent="-298450">
              <a:buFontTx/>
              <a:buChar char="-"/>
            </a:pPr>
            <a:r>
              <a:rPr lang="en-GB" dirty="0"/>
              <a:t>Multiple choice questions (including ticking tables)</a:t>
            </a:r>
          </a:p>
          <a:p>
            <a:pPr marL="457200" indent="-298450">
              <a:buFontTx/>
              <a:buChar char="-"/>
            </a:pPr>
            <a:r>
              <a:rPr lang="en-GB" dirty="0"/>
              <a:t>One-word answers</a:t>
            </a:r>
          </a:p>
          <a:p>
            <a:pPr marL="457200" indent="-298450">
              <a:buFontTx/>
              <a:buChar char="-"/>
            </a:pPr>
            <a:r>
              <a:rPr lang="en-GB" dirty="0"/>
              <a:t>Short answer questions </a:t>
            </a:r>
          </a:p>
        </p:txBody>
      </p:sp>
    </p:spTree>
    <p:extLst>
      <p:ext uri="{BB962C8B-B14F-4D97-AF65-F5344CB8AC3E}">
        <p14:creationId xmlns:p14="http://schemas.microsoft.com/office/powerpoint/2010/main" val="3619238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GB" dirty="0"/>
              <a:t>For questions 32 and 37, there are various correct answers. </a:t>
            </a:r>
          </a:p>
        </p:txBody>
      </p:sp>
    </p:spTree>
    <p:extLst>
      <p:ext uri="{BB962C8B-B14F-4D97-AF65-F5344CB8AC3E}">
        <p14:creationId xmlns:p14="http://schemas.microsoft.com/office/powerpoint/2010/main" val="337684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GB" dirty="0"/>
              <a:t>There is a spelling script that accompanies this. Example:</a:t>
            </a:r>
          </a:p>
          <a:p>
            <a:pPr marL="158750" indent="0">
              <a:buNone/>
            </a:pPr>
            <a:r>
              <a:rPr lang="en-GB" dirty="0"/>
              <a:t>The word is creature. The dragon is an imaginary creature. The word is creature. </a:t>
            </a:r>
          </a:p>
        </p:txBody>
      </p:sp>
    </p:spTree>
    <p:extLst>
      <p:ext uri="{BB962C8B-B14F-4D97-AF65-F5344CB8AC3E}">
        <p14:creationId xmlns:p14="http://schemas.microsoft.com/office/powerpoint/2010/main" val="3084230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GB" dirty="0"/>
              <a:t>Question styles include: </a:t>
            </a:r>
          </a:p>
          <a:p>
            <a:pPr marL="457200" indent="-298450">
              <a:buFontTx/>
              <a:buChar char="-"/>
            </a:pPr>
            <a:r>
              <a:rPr lang="en-GB" dirty="0"/>
              <a:t>Multiple choice questions</a:t>
            </a:r>
          </a:p>
          <a:p>
            <a:pPr marL="457200" indent="-298450">
              <a:buFontTx/>
              <a:buChar char="-"/>
            </a:pPr>
            <a:r>
              <a:rPr lang="en-GB" dirty="0"/>
              <a:t>One-word answers</a:t>
            </a:r>
          </a:p>
          <a:p>
            <a:pPr marL="457200" indent="-298450">
              <a:buFontTx/>
              <a:buChar char="-"/>
            </a:pPr>
            <a:r>
              <a:rPr lang="en-GB" dirty="0"/>
              <a:t>Short answer questions</a:t>
            </a:r>
          </a:p>
          <a:p>
            <a:pPr marL="457200" indent="-298450">
              <a:buFontTx/>
              <a:buChar char="-"/>
            </a:pPr>
            <a:r>
              <a:rPr lang="en-GB" dirty="0"/>
              <a:t>Multiple mark (long answer) questions</a:t>
            </a:r>
          </a:p>
        </p:txBody>
      </p:sp>
    </p:spTree>
    <p:extLst>
      <p:ext uri="{BB962C8B-B14F-4D97-AF65-F5344CB8AC3E}">
        <p14:creationId xmlns:p14="http://schemas.microsoft.com/office/powerpoint/2010/main" val="492140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bg>
      <p:bgPr>
        <a:blipFill dpi="0" rotWithShape="1">
          <a:blip r:embed="rId2">
            <a:lum/>
          </a:blip>
          <a:srcRect/>
          <a:stretch>
            <a:fillRect l="-6000" r="-6000"/>
          </a:stretch>
        </a:blipFill>
        <a:effectLst/>
      </p:bgPr>
    </p:bg>
    <p:spTree>
      <p:nvGrpSpPr>
        <p:cNvPr id="1"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3"/>
        <p:cNvGrpSpPr/>
        <p:nvPr/>
      </p:nvGrpSpPr>
      <p:grpSpPr>
        <a:xfrm>
          <a:off x="0" y="0"/>
          <a:ext cx="0" cy="0"/>
          <a:chOff x="0" y="0"/>
          <a:chExt cx="0" cy="0"/>
        </a:xfrm>
      </p:grpSpPr>
      <p:sp>
        <p:nvSpPr>
          <p:cNvPr id="14" name="Google Shape;14;p11"/>
          <p:cNvSpPr/>
          <p:nvPr/>
        </p:nvSpPr>
        <p:spPr>
          <a:xfrm>
            <a:off x="-6" y="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pic>
        <p:nvPicPr>
          <p:cNvPr id="15" name="Google Shape;15;p11"/>
          <p:cNvPicPr preferRelativeResize="0"/>
          <p:nvPr/>
        </p:nvPicPr>
        <p:blipFill rotWithShape="1">
          <a:blip r:embed="rId2">
            <a:alphaModFix/>
          </a:blip>
          <a:srcRect/>
          <a:stretch/>
        </p:blipFill>
        <p:spPr>
          <a:xfrm>
            <a:off x="0" y="0"/>
            <a:ext cx="9144000" cy="334380"/>
          </a:xfrm>
          <a:prstGeom prst="rect">
            <a:avLst/>
          </a:prstGeom>
          <a:noFill/>
          <a:ln>
            <a:noFill/>
          </a:ln>
        </p:spPr>
      </p:pic>
      <p:pic>
        <p:nvPicPr>
          <p:cNvPr id="16" name="Google Shape;16;p11"/>
          <p:cNvPicPr preferRelativeResize="0"/>
          <p:nvPr/>
        </p:nvPicPr>
        <p:blipFill rotWithShape="1">
          <a:blip r:embed="rId3">
            <a:alphaModFix/>
          </a:blip>
          <a:srcRect/>
          <a:stretch/>
        </p:blipFill>
        <p:spPr>
          <a:xfrm>
            <a:off x="0" y="6768865"/>
            <a:ext cx="9144000" cy="107173"/>
          </a:xfrm>
          <a:prstGeom prst="rect">
            <a:avLst/>
          </a:prstGeom>
          <a:solidFill>
            <a:srgbClr val="29294D"/>
          </a:solid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24"/>
        <p:cNvGrpSpPr/>
        <p:nvPr/>
      </p:nvGrpSpPr>
      <p:grpSpPr>
        <a:xfrm>
          <a:off x="0" y="0"/>
          <a:ext cx="0" cy="0"/>
          <a:chOff x="0" y="0"/>
          <a:chExt cx="0" cy="0"/>
        </a:xfrm>
      </p:grpSpPr>
      <p:pic>
        <p:nvPicPr>
          <p:cNvPr id="25" name="Google Shape;25;p13"/>
          <p:cNvPicPr preferRelativeResize="0"/>
          <p:nvPr/>
        </p:nvPicPr>
        <p:blipFill rotWithShape="1">
          <a:blip r:embed="rId2">
            <a:alphaModFix/>
          </a:blip>
          <a:srcRect/>
          <a:stretch/>
        </p:blipFill>
        <p:spPr>
          <a:xfrm>
            <a:off x="8522767" y="6196125"/>
            <a:ext cx="576495" cy="58071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217850" y="276334"/>
            <a:ext cx="8520600" cy="579701"/>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1800">
                <a:latin typeface="+mn-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31" name="Google Shape;31;p6"/>
          <p:cNvSpPr txBox="1">
            <a:spLocks noGrp="1"/>
          </p:cNvSpPr>
          <p:nvPr>
            <p:ph type="body" idx="1"/>
          </p:nvPr>
        </p:nvSpPr>
        <p:spPr>
          <a:xfrm>
            <a:off x="311700" y="985737"/>
            <a:ext cx="8520600" cy="5106097"/>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sz="1600">
                <a:solidFill>
                  <a:schemeClr val="tx1"/>
                </a:solidFill>
                <a:latin typeface="+mn-lt"/>
                <a:ea typeface="Nunito"/>
                <a:cs typeface="Nunito"/>
                <a:sym typeface="Nunito"/>
              </a:defRPr>
            </a:lvl1pPr>
            <a:lvl2pPr marL="914400" lvl="1" indent="-317500" rtl="0">
              <a:spcBef>
                <a:spcPts val="1600"/>
              </a:spcBef>
              <a:spcAft>
                <a:spcPts val="0"/>
              </a:spcAft>
              <a:buSzPts val="1400"/>
              <a:buFont typeface="Nunito"/>
              <a:buChar char="○"/>
              <a:defRPr>
                <a:latin typeface="Nunito"/>
                <a:ea typeface="Nunito"/>
                <a:cs typeface="Nunito"/>
                <a:sym typeface="Nunito"/>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Font typeface="Nunito"/>
              <a:buChar char="●"/>
              <a:defRPr>
                <a:latin typeface="Nunito"/>
                <a:ea typeface="Nunito"/>
                <a:cs typeface="Nunito"/>
                <a:sym typeface="Nunito"/>
              </a:defRPr>
            </a:lvl4pPr>
            <a:lvl5pPr marL="2286000" lvl="4" indent="-317500" rtl="0">
              <a:spcBef>
                <a:spcPts val="1600"/>
              </a:spcBef>
              <a:spcAft>
                <a:spcPts val="0"/>
              </a:spcAft>
              <a:buSzPts val="1400"/>
              <a:buFont typeface="Nunito"/>
              <a:buChar char="○"/>
              <a:defRPr>
                <a:latin typeface="Nunito"/>
                <a:ea typeface="Nunito"/>
                <a:cs typeface="Nunito"/>
                <a:sym typeface="Nunito"/>
              </a:defRPr>
            </a:lvl5pPr>
            <a:lvl6pPr marL="2743200" lvl="5" indent="-317500" rtl="0">
              <a:spcBef>
                <a:spcPts val="1600"/>
              </a:spcBef>
              <a:spcAft>
                <a:spcPts val="0"/>
              </a:spcAft>
              <a:buSzPts val="1400"/>
              <a:buFont typeface="Nunito"/>
              <a:buChar char="■"/>
              <a:defRPr>
                <a:latin typeface="Nunito"/>
                <a:ea typeface="Nunito"/>
                <a:cs typeface="Nunito"/>
                <a:sym typeface="Nunito"/>
              </a:defRPr>
            </a:lvl6pPr>
            <a:lvl7pPr marL="3200400" lvl="6" indent="-317500" rtl="0">
              <a:spcBef>
                <a:spcPts val="1600"/>
              </a:spcBef>
              <a:spcAft>
                <a:spcPts val="0"/>
              </a:spcAft>
              <a:buSzPts val="1400"/>
              <a:buFont typeface="Nunito"/>
              <a:buChar char="●"/>
              <a:defRPr>
                <a:latin typeface="Nunito"/>
                <a:ea typeface="Nunito"/>
                <a:cs typeface="Nunito"/>
                <a:sym typeface="Nunito"/>
              </a:defRPr>
            </a:lvl7pPr>
            <a:lvl8pPr marL="3657600" lvl="7" indent="-317500" rtl="0">
              <a:spcBef>
                <a:spcPts val="1600"/>
              </a:spcBef>
              <a:spcAft>
                <a:spcPts val="0"/>
              </a:spcAft>
              <a:buSzPts val="1400"/>
              <a:buFont typeface="Nunito"/>
              <a:buChar char="○"/>
              <a:defRPr>
                <a:latin typeface="Nunito"/>
                <a:ea typeface="Nunito"/>
                <a:cs typeface="Nunito"/>
                <a:sym typeface="Nunito"/>
              </a:defRPr>
            </a:lvl8pPr>
            <a:lvl9pPr marL="4114800" lvl="8" indent="-317500" rtl="0">
              <a:spcBef>
                <a:spcPts val="1600"/>
              </a:spcBef>
              <a:spcAft>
                <a:spcPts val="1600"/>
              </a:spcAft>
              <a:buSzPts val="1400"/>
              <a:buFont typeface="Nunito"/>
              <a:buChar char="■"/>
              <a:defRPr>
                <a:latin typeface="Nunito"/>
                <a:ea typeface="Nunito"/>
                <a:cs typeface="Nunito"/>
                <a:sym typeface="Nunito"/>
              </a:defRPr>
            </a:lvl9pPr>
          </a:lstStyle>
          <a:p>
            <a:endParaRPr dirty="0"/>
          </a:p>
        </p:txBody>
      </p:sp>
      <p:sp>
        <p:nvSpPr>
          <p:cNvPr id="32" name="Google Shape;32;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33" name="Google Shape;33;p6"/>
          <p:cNvPicPr preferRelativeResize="0"/>
          <p:nvPr/>
        </p:nvPicPr>
        <p:blipFill>
          <a:blip r:embed="rId2">
            <a:alphaModFix/>
          </a:blip>
          <a:stretch>
            <a:fillRect/>
          </a:stretch>
        </p:blipFill>
        <p:spPr>
          <a:xfrm>
            <a:off x="0" y="5932400"/>
            <a:ext cx="1619337" cy="925600"/>
          </a:xfrm>
          <a:prstGeom prst="rect">
            <a:avLst/>
          </a:prstGeom>
          <a:noFill/>
          <a:ln>
            <a:noFill/>
          </a:ln>
        </p:spPr>
      </p:pic>
    </p:spTree>
    <p:extLst>
      <p:ext uri="{BB962C8B-B14F-4D97-AF65-F5344CB8AC3E}">
        <p14:creationId xmlns:p14="http://schemas.microsoft.com/office/powerpoint/2010/main" val="28319244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Shape 9"/>
        <p:cNvGrpSpPr/>
        <p:nvPr/>
      </p:nvGrpSpPr>
      <p:grpSpPr>
        <a:xfrm>
          <a:off x="0" y="0"/>
          <a:ext cx="0" cy="0"/>
          <a:chOff x="0" y="0"/>
          <a:chExt cx="0" cy="0"/>
        </a:xfrm>
      </p:grpSpPr>
      <p:sp>
        <p:nvSpPr>
          <p:cNvPr id="10" name="Google Shape;10;p9"/>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Roboto"/>
              <a:buNone/>
              <a:defRPr sz="4000" b="1" i="0" u="none" strike="noStrike" cap="none">
                <a:solidFill>
                  <a:srgbClr val="1C1C1C"/>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Roboto"/>
                <a:ea typeface="Roboto"/>
                <a:cs typeface="Roboto"/>
                <a:sym typeface="Roboto"/>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Roboto"/>
                <a:ea typeface="Roboto"/>
                <a:cs typeface="Roboto"/>
                <a:sym typeface="Roboto"/>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Roboto"/>
                <a:ea typeface="Roboto"/>
                <a:cs typeface="Roboto"/>
                <a:sym typeface="Roboto"/>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Roboto"/>
                <a:ea typeface="Roboto"/>
                <a:cs typeface="Roboto"/>
                <a:sym typeface="Roboto"/>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slide" Target="slide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slide" Target="slide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ttrockstars.com/" TargetMode="External"/><Relationship Id="rId2" Type="http://schemas.openxmlformats.org/officeDocument/2006/relationships/hyperlink" Target="https://www.sats-papers.co.uk/online-sats-tests/?utm_source=10022023&amp;utm_medium=email&amp;utm_campaign=SATs-News" TargetMode="External"/><Relationship Id="rId1" Type="http://schemas.openxmlformats.org/officeDocument/2006/relationships/slideLayout" Target="../slideLayouts/slideLayout2.xml"/><Relationship Id="rId5" Type="http://schemas.openxmlformats.org/officeDocument/2006/relationships/hyperlink" Target="https://www.bbc.co.uk/bitesize/subjects/zv48q6f" TargetMode="External"/><Relationship Id="rId4" Type="http://schemas.openxmlformats.org/officeDocument/2006/relationships/hyperlink" Target="https://www.bbc.co.uk/bitesize/subjects/z826n39"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2"/>
          <p:cNvSpPr/>
          <p:nvPr/>
        </p:nvSpPr>
        <p:spPr>
          <a:xfrm>
            <a:off x="0" y="-18038"/>
            <a:ext cx="9144000" cy="1684034"/>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40" name="Google Shape;40;p2"/>
          <p:cNvSpPr/>
          <p:nvPr/>
        </p:nvSpPr>
        <p:spPr>
          <a:xfrm>
            <a:off x="0" y="1665996"/>
            <a:ext cx="9144000" cy="5619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41" name="Google Shape;41;p2"/>
          <p:cNvSpPr txBox="1"/>
          <p:nvPr/>
        </p:nvSpPr>
        <p:spPr>
          <a:xfrm>
            <a:off x="0" y="558000"/>
            <a:ext cx="8795657" cy="110795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300" b="0" i="0" u="none" strike="noStrike" kern="0" cap="none" spc="0" normalizeH="0" baseline="0" noProof="0" dirty="0">
                <a:ln>
                  <a:noFill/>
                </a:ln>
                <a:solidFill>
                  <a:srgbClr val="1C1C1C"/>
                </a:solidFill>
                <a:effectLst/>
                <a:uLnTx/>
                <a:uFillTx/>
                <a:latin typeface="Roboto Black"/>
                <a:ea typeface="Roboto Black"/>
                <a:cs typeface="Roboto Black"/>
                <a:sym typeface="Roboto Black"/>
              </a:rPr>
              <a:t>End of Key Stage Two Assessments 2023-2023</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2" name="Google Shape;42;p2"/>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43" name="Google Shape;43;p2"/>
          <p:cNvPicPr preferRelativeResize="0"/>
          <p:nvPr/>
        </p:nvPicPr>
        <p:blipFill rotWithShape="1">
          <a:blip r:embed="rId4">
            <a:alphaModFix/>
          </a:blip>
          <a:srcRect/>
          <a:stretch/>
        </p:blipFill>
        <p:spPr>
          <a:xfrm>
            <a:off x="0" y="6118506"/>
            <a:ext cx="9144000" cy="739494"/>
          </a:xfrm>
          <a:prstGeom prst="rect">
            <a:avLst/>
          </a:prstGeom>
          <a:noFill/>
          <a:ln>
            <a:noFill/>
          </a:ln>
        </p:spPr>
      </p:pic>
      <p:pic>
        <p:nvPicPr>
          <p:cNvPr id="44" name="Google Shape;44;p2"/>
          <p:cNvPicPr preferRelativeResize="0"/>
          <p:nvPr/>
        </p:nvPicPr>
        <p:blipFill rotWithShape="1">
          <a:blip r:embed="rId5">
            <a:alphaModFix/>
          </a:blip>
          <a:srcRect/>
          <a:stretch/>
        </p:blipFill>
        <p:spPr>
          <a:xfrm>
            <a:off x="0" y="6768865"/>
            <a:ext cx="9144000" cy="1071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0" advTm="2000">
        <p:cut/>
      </p:transition>
    </mc:Choice>
    <mc:Fallback xmlns="">
      <p:transition advTm="2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216F3-CC6E-466B-9BC1-3C4F9A01399A}"/>
              </a:ext>
            </a:extLst>
          </p:cNvPr>
          <p:cNvSpPr>
            <a:spLocks noGrp="1"/>
          </p:cNvSpPr>
          <p:nvPr>
            <p:ph type="title" idx="4294967295"/>
          </p:nvPr>
        </p:nvSpPr>
        <p:spPr>
          <a:xfrm>
            <a:off x="0" y="276225"/>
            <a:ext cx="8521700" cy="579438"/>
          </a:xfrm>
        </p:spPr>
        <p:txBody>
          <a:bodyPr>
            <a:normAutofit fontScale="90000"/>
          </a:bodyPr>
          <a:lstStyle/>
          <a:p>
            <a:r>
              <a:rPr lang="en-GB" dirty="0"/>
              <a:t>Reading </a:t>
            </a:r>
          </a:p>
        </p:txBody>
      </p:sp>
      <p:sp>
        <p:nvSpPr>
          <p:cNvPr id="3" name="Text Placeholder 2">
            <a:extLst>
              <a:ext uri="{FF2B5EF4-FFF2-40B4-BE49-F238E27FC236}">
                <a16:creationId xmlns:a16="http://schemas.microsoft.com/office/drawing/2014/main" id="{32A10701-0377-4415-BE7D-D9913504131C}"/>
              </a:ext>
            </a:extLst>
          </p:cNvPr>
          <p:cNvSpPr>
            <a:spLocks noGrp="1"/>
          </p:cNvSpPr>
          <p:nvPr>
            <p:ph type="body" idx="4294967295"/>
          </p:nvPr>
        </p:nvSpPr>
        <p:spPr>
          <a:xfrm>
            <a:off x="0" y="1597025"/>
            <a:ext cx="8521700" cy="3829050"/>
          </a:xfrm>
        </p:spPr>
        <p:txBody>
          <a:bodyPr/>
          <a:lstStyle/>
          <a:p>
            <a:pPr marL="114300" indent="0">
              <a:buNone/>
            </a:pPr>
            <a:r>
              <a:rPr lang="en-GB" dirty="0"/>
              <a:t>The reading SATs paper requires a range of answer styles.</a:t>
            </a:r>
          </a:p>
          <a:p>
            <a:pPr marL="114300" indent="0">
              <a:buNone/>
            </a:pPr>
            <a:endParaRPr lang="en-GB" dirty="0"/>
          </a:p>
          <a:p>
            <a:pPr marL="114300" indent="0">
              <a:buNone/>
            </a:pPr>
            <a:r>
              <a:rPr lang="en-GB" dirty="0"/>
              <a:t>Example questions:</a:t>
            </a:r>
          </a:p>
        </p:txBody>
      </p:sp>
      <p:sp>
        <p:nvSpPr>
          <p:cNvPr id="4" name="Slide Number Placeholder 3">
            <a:extLst>
              <a:ext uri="{FF2B5EF4-FFF2-40B4-BE49-F238E27FC236}">
                <a16:creationId xmlns:a16="http://schemas.microsoft.com/office/drawing/2014/main" id="{2A4E5293-718B-42B1-8D1E-142F9E3098E2}"/>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10</a:t>
            </a:fld>
            <a:endParaRPr lang="en"/>
          </a:p>
        </p:txBody>
      </p:sp>
      <p:pic>
        <p:nvPicPr>
          <p:cNvPr id="5" name="Picture 4">
            <a:extLst>
              <a:ext uri="{FF2B5EF4-FFF2-40B4-BE49-F238E27FC236}">
                <a16:creationId xmlns:a16="http://schemas.microsoft.com/office/drawing/2014/main" id="{FADE79CB-CE9D-964D-AACE-11D9BF601536}"/>
              </a:ext>
            </a:extLst>
          </p:cNvPr>
          <p:cNvPicPr>
            <a:picLocks noChangeAspect="1"/>
          </p:cNvPicPr>
          <p:nvPr/>
        </p:nvPicPr>
        <p:blipFill>
          <a:blip r:embed="rId3"/>
          <a:stretch>
            <a:fillRect/>
          </a:stretch>
        </p:blipFill>
        <p:spPr>
          <a:xfrm>
            <a:off x="194559" y="2607238"/>
            <a:ext cx="4445000" cy="171450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8CB5407F-7C78-BE41-A84B-9C0F21305D34}"/>
              </a:ext>
            </a:extLst>
          </p:cNvPr>
          <p:cNvPicPr>
            <a:picLocks noChangeAspect="1"/>
          </p:cNvPicPr>
          <p:nvPr/>
        </p:nvPicPr>
        <p:blipFill>
          <a:blip r:embed="rId4"/>
          <a:stretch>
            <a:fillRect/>
          </a:stretch>
        </p:blipFill>
        <p:spPr>
          <a:xfrm>
            <a:off x="2260599" y="4186867"/>
            <a:ext cx="4622800" cy="172720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0FF2AF05-43BD-AD41-8808-71BEAAA2AAC0}"/>
              </a:ext>
            </a:extLst>
          </p:cNvPr>
          <p:cNvPicPr>
            <a:picLocks noChangeAspect="1"/>
          </p:cNvPicPr>
          <p:nvPr/>
        </p:nvPicPr>
        <p:blipFill>
          <a:blip r:embed="rId5"/>
          <a:stretch>
            <a:fillRect/>
          </a:stretch>
        </p:blipFill>
        <p:spPr>
          <a:xfrm>
            <a:off x="4830158" y="2607238"/>
            <a:ext cx="4191000" cy="12319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020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216F3-CC6E-466B-9BC1-3C4F9A01399A}"/>
              </a:ext>
            </a:extLst>
          </p:cNvPr>
          <p:cNvSpPr>
            <a:spLocks noGrp="1"/>
          </p:cNvSpPr>
          <p:nvPr>
            <p:ph type="title" idx="4294967295"/>
          </p:nvPr>
        </p:nvSpPr>
        <p:spPr>
          <a:xfrm>
            <a:off x="0" y="276225"/>
            <a:ext cx="8521700" cy="579438"/>
          </a:xfrm>
        </p:spPr>
        <p:txBody>
          <a:bodyPr>
            <a:normAutofit fontScale="90000"/>
          </a:bodyPr>
          <a:lstStyle/>
          <a:p>
            <a:r>
              <a:rPr lang="en-GB" dirty="0"/>
              <a:t>Reading </a:t>
            </a:r>
          </a:p>
        </p:txBody>
      </p:sp>
      <p:sp>
        <p:nvSpPr>
          <p:cNvPr id="3" name="Text Placeholder 2">
            <a:extLst>
              <a:ext uri="{FF2B5EF4-FFF2-40B4-BE49-F238E27FC236}">
                <a16:creationId xmlns:a16="http://schemas.microsoft.com/office/drawing/2014/main" id="{32A10701-0377-4415-BE7D-D9913504131C}"/>
              </a:ext>
            </a:extLst>
          </p:cNvPr>
          <p:cNvSpPr>
            <a:spLocks noGrp="1"/>
          </p:cNvSpPr>
          <p:nvPr>
            <p:ph type="body" idx="4294967295"/>
          </p:nvPr>
        </p:nvSpPr>
        <p:spPr>
          <a:xfrm>
            <a:off x="122841" y="1309141"/>
            <a:ext cx="4230688" cy="998538"/>
          </a:xfrm>
        </p:spPr>
        <p:txBody>
          <a:bodyPr>
            <a:noAutofit/>
          </a:bodyPr>
          <a:lstStyle/>
          <a:p>
            <a:pPr marL="114300" indent="0">
              <a:buNone/>
            </a:pPr>
            <a:r>
              <a:rPr lang="en-GB" sz="1600" dirty="0"/>
              <a:t>Example questions:</a:t>
            </a:r>
          </a:p>
          <a:p>
            <a:pPr marL="114300" indent="0">
              <a:buNone/>
            </a:pPr>
            <a:r>
              <a:rPr lang="en-GB" sz="1600" dirty="0"/>
              <a:t>Based on text 2: My Circus Life</a:t>
            </a:r>
          </a:p>
        </p:txBody>
      </p:sp>
      <p:sp>
        <p:nvSpPr>
          <p:cNvPr id="4" name="Slide Number Placeholder 3">
            <a:extLst>
              <a:ext uri="{FF2B5EF4-FFF2-40B4-BE49-F238E27FC236}">
                <a16:creationId xmlns:a16="http://schemas.microsoft.com/office/drawing/2014/main" id="{2A4E5293-718B-42B1-8D1E-142F9E3098E2}"/>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11</a:t>
            </a:fld>
            <a:endParaRPr lang="en"/>
          </a:p>
        </p:txBody>
      </p:sp>
      <p:pic>
        <p:nvPicPr>
          <p:cNvPr id="10" name="Picture 9">
            <a:extLst>
              <a:ext uri="{FF2B5EF4-FFF2-40B4-BE49-F238E27FC236}">
                <a16:creationId xmlns:a16="http://schemas.microsoft.com/office/drawing/2014/main" id="{A840D5BF-EF4F-C347-B74B-2F2EA7FA4A4E}"/>
              </a:ext>
            </a:extLst>
          </p:cNvPr>
          <p:cNvPicPr>
            <a:picLocks noChangeAspect="1"/>
          </p:cNvPicPr>
          <p:nvPr/>
        </p:nvPicPr>
        <p:blipFill>
          <a:blip r:embed="rId3"/>
          <a:stretch>
            <a:fillRect/>
          </a:stretch>
        </p:blipFill>
        <p:spPr>
          <a:xfrm>
            <a:off x="4564964" y="2307679"/>
            <a:ext cx="4456195" cy="2880524"/>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A79EB040-321C-F04C-A730-EC4FFAF82E5D}"/>
              </a:ext>
            </a:extLst>
          </p:cNvPr>
          <p:cNvPicPr>
            <a:picLocks noChangeAspect="1"/>
          </p:cNvPicPr>
          <p:nvPr/>
        </p:nvPicPr>
        <p:blipFill>
          <a:blip r:embed="rId4"/>
          <a:stretch>
            <a:fillRect/>
          </a:stretch>
        </p:blipFill>
        <p:spPr>
          <a:xfrm>
            <a:off x="161288" y="2555617"/>
            <a:ext cx="4308476" cy="1317163"/>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645D87AB-75E1-C34A-925F-A82CEB15926B}"/>
              </a:ext>
            </a:extLst>
          </p:cNvPr>
          <p:cNvPicPr>
            <a:picLocks noChangeAspect="1"/>
          </p:cNvPicPr>
          <p:nvPr/>
        </p:nvPicPr>
        <p:blipFill>
          <a:blip r:embed="rId5"/>
          <a:stretch>
            <a:fillRect/>
          </a:stretch>
        </p:blipFill>
        <p:spPr>
          <a:xfrm>
            <a:off x="934790" y="4072667"/>
            <a:ext cx="2984500" cy="1447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491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216F3-CC6E-466B-9BC1-3C4F9A01399A}"/>
              </a:ext>
            </a:extLst>
          </p:cNvPr>
          <p:cNvSpPr>
            <a:spLocks noGrp="1"/>
          </p:cNvSpPr>
          <p:nvPr>
            <p:ph type="title" idx="4294967295"/>
          </p:nvPr>
        </p:nvSpPr>
        <p:spPr>
          <a:xfrm>
            <a:off x="0" y="276225"/>
            <a:ext cx="8521700" cy="579438"/>
          </a:xfrm>
        </p:spPr>
        <p:txBody>
          <a:bodyPr>
            <a:normAutofit fontScale="90000"/>
          </a:bodyPr>
          <a:lstStyle/>
          <a:p>
            <a:r>
              <a:rPr lang="en-GB" dirty="0"/>
              <a:t>Reading </a:t>
            </a:r>
          </a:p>
        </p:txBody>
      </p:sp>
      <p:sp>
        <p:nvSpPr>
          <p:cNvPr id="3" name="Text Placeholder 2">
            <a:extLst>
              <a:ext uri="{FF2B5EF4-FFF2-40B4-BE49-F238E27FC236}">
                <a16:creationId xmlns:a16="http://schemas.microsoft.com/office/drawing/2014/main" id="{32A10701-0377-4415-BE7D-D9913504131C}"/>
              </a:ext>
            </a:extLst>
          </p:cNvPr>
          <p:cNvSpPr>
            <a:spLocks noGrp="1"/>
          </p:cNvSpPr>
          <p:nvPr>
            <p:ph type="body" idx="4294967295"/>
          </p:nvPr>
        </p:nvSpPr>
        <p:spPr>
          <a:xfrm>
            <a:off x="73025" y="1029475"/>
            <a:ext cx="8521700" cy="698500"/>
          </a:xfrm>
        </p:spPr>
        <p:txBody>
          <a:bodyPr>
            <a:noAutofit/>
          </a:bodyPr>
          <a:lstStyle/>
          <a:p>
            <a:pPr marL="114300" indent="0">
              <a:buNone/>
            </a:pPr>
            <a:r>
              <a:rPr lang="en-GB" sz="1600" dirty="0"/>
              <a:t>Example questions:</a:t>
            </a:r>
          </a:p>
          <a:p>
            <a:pPr marL="114300" indent="0">
              <a:buNone/>
            </a:pPr>
            <a:r>
              <a:rPr lang="en-GB" sz="1600" dirty="0"/>
              <a:t>Based on the whole text</a:t>
            </a:r>
          </a:p>
        </p:txBody>
      </p:sp>
      <p:sp>
        <p:nvSpPr>
          <p:cNvPr id="4" name="Slide Number Placeholder 3">
            <a:extLst>
              <a:ext uri="{FF2B5EF4-FFF2-40B4-BE49-F238E27FC236}">
                <a16:creationId xmlns:a16="http://schemas.microsoft.com/office/drawing/2014/main" id="{2A4E5293-718B-42B1-8D1E-142F9E3098E2}"/>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12</a:t>
            </a:fld>
            <a:endParaRPr lang="en"/>
          </a:p>
        </p:txBody>
      </p:sp>
      <p:pic>
        <p:nvPicPr>
          <p:cNvPr id="5" name="Picture 4">
            <a:extLst>
              <a:ext uri="{FF2B5EF4-FFF2-40B4-BE49-F238E27FC236}">
                <a16:creationId xmlns:a16="http://schemas.microsoft.com/office/drawing/2014/main" id="{166DC3C7-04EF-894B-95F0-9571FBF66887}"/>
              </a:ext>
            </a:extLst>
          </p:cNvPr>
          <p:cNvPicPr>
            <a:picLocks noChangeAspect="1"/>
          </p:cNvPicPr>
          <p:nvPr/>
        </p:nvPicPr>
        <p:blipFill>
          <a:blip r:embed="rId3"/>
          <a:stretch>
            <a:fillRect/>
          </a:stretch>
        </p:blipFill>
        <p:spPr>
          <a:xfrm>
            <a:off x="311699" y="2392557"/>
            <a:ext cx="4445000" cy="266700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C566763-120C-1D46-8278-404828A9B845}"/>
              </a:ext>
            </a:extLst>
          </p:cNvPr>
          <p:cNvPicPr>
            <a:picLocks noChangeAspect="1"/>
          </p:cNvPicPr>
          <p:nvPr/>
        </p:nvPicPr>
        <p:blipFill>
          <a:blip r:embed="rId4"/>
          <a:stretch>
            <a:fillRect/>
          </a:stretch>
        </p:blipFill>
        <p:spPr>
          <a:xfrm>
            <a:off x="4807993" y="1029475"/>
            <a:ext cx="4260300" cy="44721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68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E68E8-F786-4D94-BB26-B66563F6E789}"/>
              </a:ext>
            </a:extLst>
          </p:cNvPr>
          <p:cNvSpPr>
            <a:spLocks noGrp="1"/>
          </p:cNvSpPr>
          <p:nvPr>
            <p:ph type="title" idx="4294967295"/>
          </p:nvPr>
        </p:nvSpPr>
        <p:spPr>
          <a:xfrm>
            <a:off x="0" y="276225"/>
            <a:ext cx="8521700" cy="579438"/>
          </a:xfrm>
        </p:spPr>
        <p:txBody>
          <a:bodyPr>
            <a:normAutofit fontScale="90000"/>
          </a:bodyPr>
          <a:lstStyle/>
          <a:p>
            <a:r>
              <a:rPr lang="en-GB" dirty="0"/>
              <a:t>Reading </a:t>
            </a:r>
          </a:p>
        </p:txBody>
      </p:sp>
      <p:sp>
        <p:nvSpPr>
          <p:cNvPr id="3" name="Text Placeholder 2">
            <a:extLst>
              <a:ext uri="{FF2B5EF4-FFF2-40B4-BE49-F238E27FC236}">
                <a16:creationId xmlns:a16="http://schemas.microsoft.com/office/drawing/2014/main" id="{8B7EEAD6-3768-4FDE-B4F0-D6A435F06A15}"/>
              </a:ext>
            </a:extLst>
          </p:cNvPr>
          <p:cNvSpPr>
            <a:spLocks noGrp="1"/>
          </p:cNvSpPr>
          <p:nvPr>
            <p:ph type="body" idx="4294967295"/>
          </p:nvPr>
        </p:nvSpPr>
        <p:spPr>
          <a:xfrm>
            <a:off x="0" y="985838"/>
            <a:ext cx="8521700" cy="5105400"/>
          </a:xfrm>
        </p:spPr>
        <p:txBody>
          <a:bodyPr/>
          <a:lstStyle/>
          <a:p>
            <a:pPr marL="114300" indent="0">
              <a:buNone/>
            </a:pPr>
            <a:r>
              <a:rPr lang="en-GB" dirty="0"/>
              <a:t>Since the current testing formation for the SATs began in 2016, there has been a tendency for three types of questions to be the most popular. </a:t>
            </a:r>
          </a:p>
          <a:p>
            <a:pPr marL="114300" indent="0">
              <a:buNone/>
            </a:pPr>
            <a:endParaRPr lang="en-GB" dirty="0"/>
          </a:p>
          <a:p>
            <a:pPr marL="114300" indent="0">
              <a:buNone/>
            </a:pPr>
            <a:r>
              <a:rPr lang="en-GB" dirty="0"/>
              <a:t>In the 2022 Reading SATs paper,</a:t>
            </a:r>
          </a:p>
          <a:p>
            <a:r>
              <a:rPr lang="en-GB" dirty="0">
                <a:solidFill>
                  <a:srgbClr val="283593"/>
                </a:solidFill>
              </a:rPr>
              <a:t>10% of marks could be gained from answering questions involving giving and explaining the meaning of words in context;</a:t>
            </a:r>
          </a:p>
          <a:p>
            <a:r>
              <a:rPr lang="en-GB" dirty="0">
                <a:solidFill>
                  <a:srgbClr val="283593"/>
                </a:solidFill>
              </a:rPr>
              <a:t>38% of marks could be gained from answering questions involving </a:t>
            </a:r>
            <a:r>
              <a:rPr lang="en-US" dirty="0">
                <a:solidFill>
                  <a:srgbClr val="283593"/>
                </a:solidFill>
              </a:rPr>
              <a:t>retrieving and recording information or identifying key details from a text;</a:t>
            </a:r>
          </a:p>
          <a:p>
            <a:r>
              <a:rPr lang="en-GB" dirty="0">
                <a:solidFill>
                  <a:srgbClr val="283593"/>
                </a:solidFill>
              </a:rPr>
              <a:t>44% of marks could be gained from answering questions involving making inferences from a text and justifying inferences with text evidence. </a:t>
            </a:r>
          </a:p>
          <a:p>
            <a:pPr marL="114300" indent="0">
              <a:buNone/>
            </a:pPr>
            <a:endParaRPr lang="en-GB" dirty="0"/>
          </a:p>
          <a:p>
            <a:pPr marL="114300" indent="0">
              <a:buNone/>
            </a:pPr>
            <a:r>
              <a:rPr lang="en-GB" dirty="0"/>
              <a:t>When reading with your child at home try focusing on these types of questions. </a:t>
            </a:r>
          </a:p>
          <a:p>
            <a:endParaRPr lang="en-GB" dirty="0"/>
          </a:p>
        </p:txBody>
      </p:sp>
      <p:sp>
        <p:nvSpPr>
          <p:cNvPr id="4" name="Slide Number Placeholder 3">
            <a:extLst>
              <a:ext uri="{FF2B5EF4-FFF2-40B4-BE49-F238E27FC236}">
                <a16:creationId xmlns:a16="http://schemas.microsoft.com/office/drawing/2014/main" id="{474889D6-6DFE-402C-9D18-81D5ED767394}"/>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13</a:t>
            </a:fld>
            <a:endParaRPr lang="en"/>
          </a:p>
        </p:txBody>
      </p:sp>
    </p:spTree>
    <p:extLst>
      <p:ext uri="{BB962C8B-B14F-4D97-AF65-F5344CB8AC3E}">
        <p14:creationId xmlns:p14="http://schemas.microsoft.com/office/powerpoint/2010/main" val="1243668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What are the children tested on?</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13" name="Google Shape;65;p4">
            <a:extLst>
              <a:ext uri="{FF2B5EF4-FFF2-40B4-BE49-F238E27FC236}">
                <a16:creationId xmlns:a16="http://schemas.microsoft.com/office/drawing/2014/main" id="{FAB7A9FC-4F7B-4F77-BB31-585B2B719752}"/>
              </a:ext>
            </a:extLst>
          </p:cNvPr>
          <p:cNvSpPr txBox="1"/>
          <p:nvPr/>
        </p:nvSpPr>
        <p:spPr>
          <a:xfrm>
            <a:off x="299404" y="1472396"/>
            <a:ext cx="2619569" cy="2379802"/>
          </a:xfrm>
          <a:prstGeom prst="rect">
            <a:avLst/>
          </a:prstGeom>
          <a:solidFill>
            <a:schemeClr val="accent3"/>
          </a:solidFill>
          <a:ln>
            <a:noFill/>
          </a:ln>
        </p:spPr>
        <p:txBody>
          <a:bodyPr spcFirstLastPara="1" wrap="square" lIns="108000" tIns="108000" rIns="108000" bIns="108000" anchor="ctr" anchorCtr="0">
            <a:noAutofit/>
          </a:bodyPr>
          <a:lstStyle/>
          <a:p>
            <a:pPr lvl="0" algn="ctr"/>
            <a:r>
              <a:rPr lang="en-GB" sz="2800" b="1" dirty="0">
                <a:solidFill>
                  <a:schemeClr val="lt2"/>
                </a:solidFill>
                <a:latin typeface="Roboto"/>
                <a:ea typeface="Roboto"/>
                <a:cs typeface="Roboto"/>
                <a:sym typeface="Roboto"/>
              </a:rPr>
              <a:t>Mathematics</a:t>
            </a:r>
          </a:p>
        </p:txBody>
      </p:sp>
      <p:sp>
        <p:nvSpPr>
          <p:cNvPr id="14" name="Google Shape;66;p4">
            <a:extLst>
              <a:ext uri="{FF2B5EF4-FFF2-40B4-BE49-F238E27FC236}">
                <a16:creationId xmlns:a16="http://schemas.microsoft.com/office/drawing/2014/main" id="{4551AE7E-42DB-4867-B025-A43207CA0DED}"/>
              </a:ext>
            </a:extLst>
          </p:cNvPr>
          <p:cNvSpPr txBox="1"/>
          <p:nvPr/>
        </p:nvSpPr>
        <p:spPr>
          <a:xfrm>
            <a:off x="2828612" y="1464337"/>
            <a:ext cx="6010587" cy="2390488"/>
          </a:xfrm>
          <a:prstGeom prst="rect">
            <a:avLst/>
          </a:prstGeom>
          <a:solidFill>
            <a:srgbClr val="D2D8EF"/>
          </a:solidFill>
          <a:ln>
            <a:noFill/>
          </a:ln>
        </p:spPr>
        <p:txBody>
          <a:bodyPr spcFirstLastPara="1" wrap="square" lIns="108000" tIns="108000" rIns="108000" bIns="108000" anchor="t" anchorCtr="0">
            <a:noAutofit/>
          </a:bodyPr>
          <a:lstStyle/>
          <a:p>
            <a:pPr lvl="0"/>
            <a:endParaRPr lang="en-GB" sz="1600" b="1" dirty="0">
              <a:solidFill>
                <a:schemeClr val="dk1"/>
              </a:solidFill>
              <a:latin typeface="Roboto"/>
              <a:ea typeface="Roboto"/>
              <a:cs typeface="Roboto"/>
              <a:sym typeface="Roboto"/>
            </a:endParaRPr>
          </a:p>
          <a:p>
            <a:pPr lvl="0"/>
            <a:r>
              <a:rPr lang="en-GB" sz="1600" b="1" dirty="0">
                <a:solidFill>
                  <a:schemeClr val="dk1"/>
                </a:solidFill>
                <a:latin typeface="Roboto"/>
                <a:ea typeface="Roboto"/>
                <a:cs typeface="Roboto"/>
                <a:sym typeface="Roboto"/>
              </a:rPr>
              <a:t>Paper 1: arithmetic (30 minutes) 40 marks</a:t>
            </a:r>
          </a:p>
          <a:p>
            <a:pPr lvl="0"/>
            <a:r>
              <a:rPr lang="en-GB" sz="1600" dirty="0">
                <a:solidFill>
                  <a:schemeClr val="dk1"/>
                </a:solidFill>
                <a:latin typeface="Roboto"/>
                <a:ea typeface="Roboto"/>
                <a:cs typeface="Roboto"/>
                <a:sym typeface="Roboto"/>
              </a:rPr>
              <a:t>Pupils will have a booklet of arithmetic questions based on the national curriculum maths key stage two programmes of study.</a:t>
            </a:r>
          </a:p>
          <a:p>
            <a:pPr lvl="0"/>
            <a:r>
              <a:rPr lang="en-GB" sz="1600" dirty="0">
                <a:solidFill>
                  <a:schemeClr val="dk1"/>
                </a:solidFill>
                <a:latin typeface="Roboto"/>
                <a:ea typeface="Roboto"/>
                <a:cs typeface="Roboto"/>
                <a:sym typeface="Roboto"/>
              </a:rPr>
              <a:t> </a:t>
            </a:r>
          </a:p>
          <a:p>
            <a:pPr lvl="0"/>
            <a:r>
              <a:rPr lang="en-GB" sz="1600" b="1" dirty="0">
                <a:solidFill>
                  <a:schemeClr val="dk1"/>
                </a:solidFill>
                <a:latin typeface="Roboto"/>
                <a:ea typeface="Roboto"/>
                <a:cs typeface="Roboto"/>
                <a:sym typeface="Roboto"/>
              </a:rPr>
              <a:t>Papers 2 and 3: reasoning (40 minutes each) 35 marks each</a:t>
            </a:r>
          </a:p>
          <a:p>
            <a:pPr lvl="0"/>
            <a:r>
              <a:rPr lang="en-GB" sz="1600" dirty="0">
                <a:solidFill>
                  <a:schemeClr val="dk1"/>
                </a:solidFill>
                <a:latin typeface="Roboto"/>
                <a:ea typeface="Roboto"/>
                <a:cs typeface="Roboto"/>
                <a:sym typeface="Roboto"/>
              </a:rPr>
              <a:t>Both papers will ask children to reason and solve problems, again based on the national curriculum maths programmes of study.</a:t>
            </a:r>
          </a:p>
        </p:txBody>
      </p:sp>
    </p:spTree>
    <p:extLst>
      <p:ext uri="{BB962C8B-B14F-4D97-AF65-F5344CB8AC3E}">
        <p14:creationId xmlns:p14="http://schemas.microsoft.com/office/powerpoint/2010/main" val="2182682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1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EB9A0-7B25-442B-9EA0-309CC7F2590A}"/>
              </a:ext>
            </a:extLst>
          </p:cNvPr>
          <p:cNvSpPr>
            <a:spLocks noGrp="1"/>
          </p:cNvSpPr>
          <p:nvPr>
            <p:ph type="title" idx="4294967295"/>
          </p:nvPr>
        </p:nvSpPr>
        <p:spPr>
          <a:xfrm>
            <a:off x="0" y="276225"/>
            <a:ext cx="8521700" cy="579438"/>
          </a:xfrm>
        </p:spPr>
        <p:txBody>
          <a:bodyPr>
            <a:normAutofit fontScale="90000"/>
          </a:bodyPr>
          <a:lstStyle/>
          <a:p>
            <a:r>
              <a:rPr lang="en-GB" dirty="0"/>
              <a:t>Maths Paper 1 (Arithmetic)</a:t>
            </a:r>
          </a:p>
        </p:txBody>
      </p:sp>
      <p:sp>
        <p:nvSpPr>
          <p:cNvPr id="3" name="Text Placeholder 2">
            <a:extLst>
              <a:ext uri="{FF2B5EF4-FFF2-40B4-BE49-F238E27FC236}">
                <a16:creationId xmlns:a16="http://schemas.microsoft.com/office/drawing/2014/main" id="{1E75F246-19B7-4FB4-8C49-078651BDCF17}"/>
              </a:ext>
            </a:extLst>
          </p:cNvPr>
          <p:cNvSpPr>
            <a:spLocks noGrp="1"/>
          </p:cNvSpPr>
          <p:nvPr>
            <p:ph type="body" idx="4294967295"/>
          </p:nvPr>
        </p:nvSpPr>
        <p:spPr>
          <a:xfrm>
            <a:off x="0" y="943933"/>
            <a:ext cx="8521700" cy="2105025"/>
          </a:xfrm>
        </p:spPr>
        <p:txBody>
          <a:bodyPr>
            <a:noAutofit/>
          </a:bodyPr>
          <a:lstStyle/>
          <a:p>
            <a:pPr marL="114300" indent="0">
              <a:buNone/>
            </a:pPr>
            <a:r>
              <a:rPr lang="en-GB" dirty="0"/>
              <a:t>The maths arithmetic paper has a total of </a:t>
            </a:r>
            <a:r>
              <a:rPr lang="en-GB" dirty="0">
                <a:solidFill>
                  <a:srgbClr val="283593"/>
                </a:solidFill>
              </a:rPr>
              <a:t>40 marks </a:t>
            </a:r>
            <a:r>
              <a:rPr lang="en-GB" dirty="0"/>
              <a:t>and lasts for </a:t>
            </a:r>
            <a:r>
              <a:rPr lang="en-GB" dirty="0">
                <a:solidFill>
                  <a:srgbClr val="283593"/>
                </a:solidFill>
              </a:rPr>
              <a:t>30 minutes. </a:t>
            </a:r>
            <a:endParaRPr lang="en-GB" dirty="0"/>
          </a:p>
          <a:p>
            <a:pPr marL="114300" indent="0">
              <a:buNone/>
            </a:pPr>
            <a:endParaRPr lang="en-GB" dirty="0"/>
          </a:p>
          <a:p>
            <a:pPr marL="114300" indent="0">
              <a:buNone/>
            </a:pPr>
            <a:r>
              <a:rPr lang="en-GB" dirty="0"/>
              <a:t>The test covers the four operations (addition, subtraction, multiplication, division, including order of operations requiring BIDMAS), percentages of amounts and calculating with decimals and fractions. </a:t>
            </a:r>
          </a:p>
          <a:p>
            <a:pPr marL="114300" indent="0">
              <a:buNone/>
            </a:pPr>
            <a:endParaRPr lang="en-GB" dirty="0"/>
          </a:p>
          <a:p>
            <a:pPr marL="114300" indent="0">
              <a:buNone/>
            </a:pPr>
            <a:r>
              <a:rPr lang="en-GB" dirty="0"/>
              <a:t>Example questions: </a:t>
            </a:r>
          </a:p>
        </p:txBody>
      </p:sp>
      <p:sp>
        <p:nvSpPr>
          <p:cNvPr id="4" name="Slide Number Placeholder 3">
            <a:extLst>
              <a:ext uri="{FF2B5EF4-FFF2-40B4-BE49-F238E27FC236}">
                <a16:creationId xmlns:a16="http://schemas.microsoft.com/office/drawing/2014/main" id="{EF33231D-A024-48F1-923C-670851680BDB}"/>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15</a:t>
            </a:fld>
            <a:endParaRPr lang="en"/>
          </a:p>
        </p:txBody>
      </p:sp>
      <p:pic>
        <p:nvPicPr>
          <p:cNvPr id="5" name="Picture 4">
            <a:extLst>
              <a:ext uri="{FF2B5EF4-FFF2-40B4-BE49-F238E27FC236}">
                <a16:creationId xmlns:a16="http://schemas.microsoft.com/office/drawing/2014/main" id="{30C6DA3D-4776-D744-807C-4472572603F5}"/>
              </a:ext>
            </a:extLst>
          </p:cNvPr>
          <p:cNvPicPr>
            <a:picLocks noChangeAspect="1"/>
          </p:cNvPicPr>
          <p:nvPr/>
        </p:nvPicPr>
        <p:blipFill>
          <a:blip r:embed="rId3"/>
          <a:stretch>
            <a:fillRect/>
          </a:stretch>
        </p:blipFill>
        <p:spPr>
          <a:xfrm>
            <a:off x="2581916" y="2948159"/>
            <a:ext cx="3214602" cy="296590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7EAF5C9-0E03-9D4C-A1C0-559F4E76530F}"/>
              </a:ext>
            </a:extLst>
          </p:cNvPr>
          <p:cNvPicPr>
            <a:picLocks noChangeAspect="1"/>
          </p:cNvPicPr>
          <p:nvPr/>
        </p:nvPicPr>
        <p:blipFill>
          <a:blip r:embed="rId4"/>
          <a:stretch>
            <a:fillRect/>
          </a:stretch>
        </p:blipFill>
        <p:spPr>
          <a:xfrm>
            <a:off x="5890612" y="2948160"/>
            <a:ext cx="3214602" cy="23887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398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B2F603-B672-4C40-BCA2-1D4D5F92C857}"/>
              </a:ext>
            </a:extLst>
          </p:cNvPr>
          <p:cNvPicPr>
            <a:picLocks noChangeAspect="1"/>
          </p:cNvPicPr>
          <p:nvPr/>
        </p:nvPicPr>
        <p:blipFill>
          <a:blip r:embed="rId3"/>
          <a:stretch>
            <a:fillRect/>
          </a:stretch>
        </p:blipFill>
        <p:spPr>
          <a:xfrm>
            <a:off x="4729054" y="3867821"/>
            <a:ext cx="3771878" cy="1627296"/>
          </a:xfrm>
          <a:prstGeom prst="rect">
            <a:avLst/>
          </a:prstGeom>
          <a:effectLst/>
        </p:spPr>
      </p:pic>
      <p:pic>
        <p:nvPicPr>
          <p:cNvPr id="8" name="Picture 7">
            <a:extLst>
              <a:ext uri="{FF2B5EF4-FFF2-40B4-BE49-F238E27FC236}">
                <a16:creationId xmlns:a16="http://schemas.microsoft.com/office/drawing/2014/main" id="{DAC7A781-AE3F-534D-B145-FDBFDA5B115D}"/>
              </a:ext>
            </a:extLst>
          </p:cNvPr>
          <p:cNvPicPr>
            <a:picLocks noChangeAspect="1"/>
          </p:cNvPicPr>
          <p:nvPr/>
        </p:nvPicPr>
        <p:blipFill>
          <a:blip r:embed="rId4"/>
          <a:stretch>
            <a:fillRect/>
          </a:stretch>
        </p:blipFill>
        <p:spPr>
          <a:xfrm>
            <a:off x="540683" y="3866315"/>
            <a:ext cx="3786158" cy="1628803"/>
          </a:xfrm>
          <a:prstGeom prst="rect">
            <a:avLst/>
          </a:prstGeom>
        </p:spPr>
      </p:pic>
      <p:pic>
        <p:nvPicPr>
          <p:cNvPr id="7" name="Picture 6">
            <a:extLst>
              <a:ext uri="{FF2B5EF4-FFF2-40B4-BE49-F238E27FC236}">
                <a16:creationId xmlns:a16="http://schemas.microsoft.com/office/drawing/2014/main" id="{67A6C7C6-0DEB-DF45-A37F-378F0FD971A2}"/>
              </a:ext>
            </a:extLst>
          </p:cNvPr>
          <p:cNvPicPr>
            <a:picLocks noChangeAspect="1"/>
          </p:cNvPicPr>
          <p:nvPr/>
        </p:nvPicPr>
        <p:blipFill>
          <a:blip r:embed="rId5"/>
          <a:stretch>
            <a:fillRect/>
          </a:stretch>
        </p:blipFill>
        <p:spPr>
          <a:xfrm>
            <a:off x="4729054" y="2031330"/>
            <a:ext cx="3743404" cy="1602779"/>
          </a:xfrm>
          <a:prstGeom prst="rect">
            <a:avLst/>
          </a:prstGeom>
        </p:spPr>
      </p:pic>
      <p:pic>
        <p:nvPicPr>
          <p:cNvPr id="5" name="Picture 4">
            <a:extLst>
              <a:ext uri="{FF2B5EF4-FFF2-40B4-BE49-F238E27FC236}">
                <a16:creationId xmlns:a16="http://schemas.microsoft.com/office/drawing/2014/main" id="{58B41DA8-A5B3-A74E-B4F7-2C87A626AA29}"/>
              </a:ext>
            </a:extLst>
          </p:cNvPr>
          <p:cNvPicPr>
            <a:picLocks noChangeAspect="1"/>
          </p:cNvPicPr>
          <p:nvPr/>
        </p:nvPicPr>
        <p:blipFill>
          <a:blip r:embed="rId6"/>
          <a:stretch>
            <a:fillRect/>
          </a:stretch>
        </p:blipFill>
        <p:spPr>
          <a:xfrm>
            <a:off x="540683" y="2041789"/>
            <a:ext cx="3746256" cy="1610139"/>
          </a:xfrm>
          <a:prstGeom prst="rect">
            <a:avLst/>
          </a:prstGeom>
        </p:spPr>
      </p:pic>
      <p:sp>
        <p:nvSpPr>
          <p:cNvPr id="2" name="Title 1">
            <a:extLst>
              <a:ext uri="{FF2B5EF4-FFF2-40B4-BE49-F238E27FC236}">
                <a16:creationId xmlns:a16="http://schemas.microsoft.com/office/drawing/2014/main" id="{07426673-6604-48CB-BADD-A66D347A8311}"/>
              </a:ext>
            </a:extLst>
          </p:cNvPr>
          <p:cNvSpPr>
            <a:spLocks noGrp="1"/>
          </p:cNvSpPr>
          <p:nvPr>
            <p:ph type="title" idx="4294967295"/>
          </p:nvPr>
        </p:nvSpPr>
        <p:spPr>
          <a:xfrm>
            <a:off x="0" y="276225"/>
            <a:ext cx="8521700" cy="579438"/>
          </a:xfrm>
        </p:spPr>
        <p:txBody>
          <a:bodyPr>
            <a:normAutofit fontScale="90000"/>
          </a:bodyPr>
          <a:lstStyle/>
          <a:p>
            <a:r>
              <a:rPr lang="en-GB" dirty="0"/>
              <a:t>Maths Paper 1 (Arithmetic)</a:t>
            </a:r>
          </a:p>
        </p:txBody>
      </p:sp>
      <p:sp>
        <p:nvSpPr>
          <p:cNvPr id="3" name="Text Placeholder 2">
            <a:extLst>
              <a:ext uri="{FF2B5EF4-FFF2-40B4-BE49-F238E27FC236}">
                <a16:creationId xmlns:a16="http://schemas.microsoft.com/office/drawing/2014/main" id="{2CC7ADAC-359D-4B91-80CE-6EC0C3B21C91}"/>
              </a:ext>
            </a:extLst>
          </p:cNvPr>
          <p:cNvSpPr>
            <a:spLocks noGrp="1"/>
          </p:cNvSpPr>
          <p:nvPr>
            <p:ph type="body" idx="4294967295"/>
          </p:nvPr>
        </p:nvSpPr>
        <p:spPr>
          <a:xfrm>
            <a:off x="0" y="1197798"/>
            <a:ext cx="8521700" cy="434975"/>
          </a:xfrm>
        </p:spPr>
        <p:txBody>
          <a:bodyPr>
            <a:noAutofit/>
          </a:bodyPr>
          <a:lstStyle/>
          <a:p>
            <a:pPr marL="114300" indent="0">
              <a:buNone/>
            </a:pPr>
            <a:r>
              <a:rPr lang="en-GB" dirty="0"/>
              <a:t>Example 1 mark questions: </a:t>
            </a:r>
          </a:p>
        </p:txBody>
      </p:sp>
      <p:sp>
        <p:nvSpPr>
          <p:cNvPr id="4" name="Slide Number Placeholder 3">
            <a:extLst>
              <a:ext uri="{FF2B5EF4-FFF2-40B4-BE49-F238E27FC236}">
                <a16:creationId xmlns:a16="http://schemas.microsoft.com/office/drawing/2014/main" id="{892BFA25-509C-4B10-AE06-BB9C9B06208A}"/>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16</a:t>
            </a:fld>
            <a:endParaRPr lang="en"/>
          </a:p>
        </p:txBody>
      </p:sp>
      <p:grpSp>
        <p:nvGrpSpPr>
          <p:cNvPr id="29" name="Group 28">
            <a:extLst>
              <a:ext uri="{FF2B5EF4-FFF2-40B4-BE49-F238E27FC236}">
                <a16:creationId xmlns:a16="http://schemas.microsoft.com/office/drawing/2014/main" id="{CA17912D-93B3-45AF-B046-E67593CEFED4}"/>
              </a:ext>
            </a:extLst>
          </p:cNvPr>
          <p:cNvGrpSpPr/>
          <p:nvPr/>
        </p:nvGrpSpPr>
        <p:grpSpPr>
          <a:xfrm>
            <a:off x="1034624" y="2588195"/>
            <a:ext cx="2654238" cy="880272"/>
            <a:chOff x="1034624" y="1730945"/>
            <a:chExt cx="2654238" cy="880272"/>
          </a:xfrm>
        </p:grpSpPr>
        <p:sp>
          <p:nvSpPr>
            <p:cNvPr id="13" name="Text Placeholder 2">
              <a:extLst>
                <a:ext uri="{FF2B5EF4-FFF2-40B4-BE49-F238E27FC236}">
                  <a16:creationId xmlns:a16="http://schemas.microsoft.com/office/drawing/2014/main" id="{1682EA5A-F01E-48DC-BC6E-C26E41DD909A}"/>
                </a:ext>
              </a:extLst>
            </p:cNvPr>
            <p:cNvSpPr txBox="1">
              <a:spLocks/>
            </p:cNvSpPr>
            <p:nvPr/>
          </p:nvSpPr>
          <p:spPr>
            <a:xfrm>
              <a:off x="1034624" y="1730945"/>
              <a:ext cx="756469" cy="741773"/>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Nunito"/>
                <a:buChar char="●"/>
                <a:defRPr sz="1600" b="0" i="0" u="none" strike="noStrike" cap="none">
                  <a:solidFill>
                    <a:schemeClr val="tx1"/>
                  </a:solidFill>
                  <a:latin typeface="+mn-lt"/>
                  <a:ea typeface="Nunito"/>
                  <a:cs typeface="Nunito"/>
                  <a:sym typeface="Nunito"/>
                </a:defRPr>
              </a:lvl1pPr>
              <a:lvl2pPr marL="914400" marR="0" lvl="1"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2"/>
                </a:buClr>
                <a:buSzPts val="1400"/>
                <a:buFont typeface="Nunito Sans SemiBold"/>
                <a:buChar char="■"/>
                <a:defRPr sz="1400" b="0" i="0" u="none" strike="noStrike" cap="none">
                  <a:solidFill>
                    <a:schemeClr val="dk2"/>
                  </a:solidFill>
                  <a:latin typeface="Nunito Sans SemiBold"/>
                  <a:ea typeface="Nunito Sans SemiBold"/>
                  <a:cs typeface="Nunito Sans SemiBold"/>
                  <a:sym typeface="Nunito Sans SemiBold"/>
                </a:defRPr>
              </a:lvl3pPr>
              <a:lvl4pPr marL="1828800" marR="0" lvl="3"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2"/>
                </a:buClr>
                <a:buSzPts val="1400"/>
                <a:buFont typeface="Nunito"/>
                <a:buChar char="■"/>
                <a:defRPr sz="1400" b="0" i="0" u="none" strike="noStrike" cap="none">
                  <a:solidFill>
                    <a:schemeClr val="dk2"/>
                  </a:solidFill>
                  <a:latin typeface="Nunito"/>
                  <a:ea typeface="Nunito"/>
                  <a:cs typeface="Nunito"/>
                  <a:sym typeface="Nunito"/>
                </a:defRPr>
              </a:lvl9pPr>
            </a:lstStyle>
            <a:p>
              <a:pPr marL="0" indent="0">
                <a:lnSpc>
                  <a:spcPct val="100000"/>
                </a:lnSpc>
                <a:buNone/>
              </a:pPr>
              <a:r>
                <a:rPr lang="en-GB" sz="1200" dirty="0"/>
                <a:t>   6.48</a:t>
              </a:r>
            </a:p>
            <a:p>
              <a:pPr marL="0" indent="0">
                <a:lnSpc>
                  <a:spcPct val="100000"/>
                </a:lnSpc>
                <a:buNone/>
              </a:pPr>
              <a:r>
                <a:rPr lang="en-GB" sz="1200" u="sng" dirty="0"/>
                <a:t>+ 8.6   </a:t>
              </a:r>
              <a:r>
                <a:rPr lang="en-GB" sz="1200" u="sng" dirty="0">
                  <a:solidFill>
                    <a:schemeClr val="bg1"/>
                  </a:solidFill>
                </a:rPr>
                <a:t>.</a:t>
              </a:r>
            </a:p>
            <a:p>
              <a:pPr marL="0" indent="0">
                <a:lnSpc>
                  <a:spcPct val="100000"/>
                </a:lnSpc>
                <a:buNone/>
              </a:pPr>
              <a:r>
                <a:rPr lang="en-GB" sz="1200" u="sng" dirty="0"/>
                <a:t> 15.08 </a:t>
              </a:r>
            </a:p>
            <a:p>
              <a:pPr marL="0" indent="0">
                <a:lnSpc>
                  <a:spcPct val="150000"/>
                </a:lnSpc>
                <a:buNone/>
              </a:pPr>
              <a:r>
                <a:rPr lang="en-GB" sz="1200" baseline="30000" dirty="0"/>
                <a:t>     1</a:t>
              </a:r>
            </a:p>
          </p:txBody>
        </p:sp>
        <p:sp>
          <p:nvSpPr>
            <p:cNvPr id="28" name="TextBox 27">
              <a:extLst>
                <a:ext uri="{FF2B5EF4-FFF2-40B4-BE49-F238E27FC236}">
                  <a16:creationId xmlns:a16="http://schemas.microsoft.com/office/drawing/2014/main" id="{A94B5319-A9F1-42D8-A840-FCF394EA1ACA}"/>
                </a:ext>
              </a:extLst>
            </p:cNvPr>
            <p:cNvSpPr txBox="1"/>
            <p:nvPr/>
          </p:nvSpPr>
          <p:spPr>
            <a:xfrm>
              <a:off x="3067538" y="2334218"/>
              <a:ext cx="621324" cy="276999"/>
            </a:xfrm>
            <a:prstGeom prst="rect">
              <a:avLst/>
            </a:prstGeom>
            <a:noFill/>
          </p:spPr>
          <p:txBody>
            <a:bodyPr wrap="square">
              <a:spAutoFit/>
            </a:bodyPr>
            <a:lstStyle/>
            <a:p>
              <a:r>
                <a:rPr lang="en-GB" sz="1200" dirty="0"/>
                <a:t>15.08</a:t>
              </a:r>
            </a:p>
          </p:txBody>
        </p:sp>
      </p:grpSp>
      <p:grpSp>
        <p:nvGrpSpPr>
          <p:cNvPr id="31" name="Group 30">
            <a:extLst>
              <a:ext uri="{FF2B5EF4-FFF2-40B4-BE49-F238E27FC236}">
                <a16:creationId xmlns:a16="http://schemas.microsoft.com/office/drawing/2014/main" id="{EF34D132-4F52-4B87-902B-9FA395C10DC7}"/>
              </a:ext>
            </a:extLst>
          </p:cNvPr>
          <p:cNvGrpSpPr/>
          <p:nvPr/>
        </p:nvGrpSpPr>
        <p:grpSpPr>
          <a:xfrm>
            <a:off x="5219763" y="2140880"/>
            <a:ext cx="739010" cy="1102965"/>
            <a:chOff x="5219763" y="1283629"/>
            <a:chExt cx="739010" cy="1102965"/>
          </a:xfrm>
        </p:grpSpPr>
        <p:sp>
          <p:nvSpPr>
            <p:cNvPr id="14" name="Text Placeholder 2">
              <a:extLst>
                <a:ext uri="{FF2B5EF4-FFF2-40B4-BE49-F238E27FC236}">
                  <a16:creationId xmlns:a16="http://schemas.microsoft.com/office/drawing/2014/main" id="{BAC7E6FA-E3FD-47CE-815E-85C43E52A580}"/>
                </a:ext>
              </a:extLst>
            </p:cNvPr>
            <p:cNvSpPr txBox="1">
              <a:spLocks/>
            </p:cNvSpPr>
            <p:nvPr/>
          </p:nvSpPr>
          <p:spPr>
            <a:xfrm>
              <a:off x="5219763" y="1644821"/>
              <a:ext cx="621324" cy="741773"/>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Nunito"/>
                <a:buChar char="●"/>
                <a:defRPr sz="1600" b="0" i="0" u="none" strike="noStrike" cap="none">
                  <a:solidFill>
                    <a:schemeClr val="tx1"/>
                  </a:solidFill>
                  <a:latin typeface="+mn-lt"/>
                  <a:ea typeface="Nunito"/>
                  <a:cs typeface="Nunito"/>
                  <a:sym typeface="Nunito"/>
                </a:defRPr>
              </a:lvl1pPr>
              <a:lvl2pPr marL="914400" marR="0" lvl="1"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2"/>
                </a:buClr>
                <a:buSzPts val="1400"/>
                <a:buFont typeface="Nunito Sans SemiBold"/>
                <a:buChar char="■"/>
                <a:defRPr sz="1400" b="0" i="0" u="none" strike="noStrike" cap="none">
                  <a:solidFill>
                    <a:schemeClr val="dk2"/>
                  </a:solidFill>
                  <a:latin typeface="Nunito Sans SemiBold"/>
                  <a:ea typeface="Nunito Sans SemiBold"/>
                  <a:cs typeface="Nunito Sans SemiBold"/>
                  <a:sym typeface="Nunito Sans SemiBold"/>
                </a:defRPr>
              </a:lvl3pPr>
              <a:lvl4pPr marL="1828800" marR="0" lvl="3"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2"/>
                </a:buClr>
                <a:buSzPts val="1400"/>
                <a:buFont typeface="Nunito"/>
                <a:buChar char="■"/>
                <a:defRPr sz="1400" b="0" i="0" u="none" strike="noStrike" cap="none">
                  <a:solidFill>
                    <a:schemeClr val="dk2"/>
                  </a:solidFill>
                  <a:latin typeface="Nunito"/>
                  <a:ea typeface="Nunito"/>
                  <a:cs typeface="Nunito"/>
                  <a:sym typeface="Nunito"/>
                </a:defRPr>
              </a:lvl9pPr>
            </a:lstStyle>
            <a:p>
              <a:pPr marL="0" indent="0">
                <a:lnSpc>
                  <a:spcPct val="100000"/>
                </a:lnSpc>
                <a:buNone/>
              </a:pPr>
              <a:r>
                <a:rPr lang="en-GB" sz="1200" dirty="0"/>
                <a:t>  596</a:t>
              </a:r>
            </a:p>
            <a:p>
              <a:pPr marL="0" indent="0">
                <a:lnSpc>
                  <a:spcPct val="100000"/>
                </a:lnSpc>
                <a:buNone/>
              </a:pPr>
              <a:r>
                <a:rPr lang="en-GB" sz="1200" u="sng" dirty="0"/>
                <a:t>x    7</a:t>
              </a:r>
            </a:p>
            <a:p>
              <a:pPr marL="0" indent="0">
                <a:lnSpc>
                  <a:spcPct val="100000"/>
                </a:lnSpc>
                <a:buNone/>
              </a:pPr>
              <a:r>
                <a:rPr lang="en-GB" sz="1200" u="sng" dirty="0"/>
                <a:t>4172</a:t>
              </a:r>
            </a:p>
            <a:p>
              <a:pPr marL="0" indent="0">
                <a:lnSpc>
                  <a:spcPct val="150000"/>
                </a:lnSpc>
                <a:buNone/>
              </a:pPr>
              <a:r>
                <a:rPr lang="en-GB" sz="1200" baseline="30000" dirty="0"/>
                <a:t>   6 4</a:t>
              </a:r>
            </a:p>
          </p:txBody>
        </p:sp>
        <p:sp>
          <p:nvSpPr>
            <p:cNvPr id="30" name="TextBox 29">
              <a:extLst>
                <a:ext uri="{FF2B5EF4-FFF2-40B4-BE49-F238E27FC236}">
                  <a16:creationId xmlns:a16="http://schemas.microsoft.com/office/drawing/2014/main" id="{7B1FB633-1282-45F6-A240-985296EBD057}"/>
                </a:ext>
              </a:extLst>
            </p:cNvPr>
            <p:cNvSpPr txBox="1"/>
            <p:nvPr/>
          </p:nvSpPr>
          <p:spPr>
            <a:xfrm>
              <a:off x="5337449" y="1283629"/>
              <a:ext cx="621324" cy="276999"/>
            </a:xfrm>
            <a:prstGeom prst="rect">
              <a:avLst/>
            </a:prstGeom>
            <a:noFill/>
          </p:spPr>
          <p:txBody>
            <a:bodyPr wrap="square">
              <a:spAutoFit/>
            </a:bodyPr>
            <a:lstStyle/>
            <a:p>
              <a:r>
                <a:rPr lang="en-GB" sz="1200" dirty="0"/>
                <a:t>4,172</a:t>
              </a:r>
            </a:p>
          </p:txBody>
        </p:sp>
      </p:grpSp>
      <p:grpSp>
        <p:nvGrpSpPr>
          <p:cNvPr id="34" name="Group 33">
            <a:extLst>
              <a:ext uri="{FF2B5EF4-FFF2-40B4-BE49-F238E27FC236}">
                <a16:creationId xmlns:a16="http://schemas.microsoft.com/office/drawing/2014/main" id="{9E3589F5-E1F4-4DA7-A885-C56F8A7E1314}"/>
              </a:ext>
            </a:extLst>
          </p:cNvPr>
          <p:cNvGrpSpPr/>
          <p:nvPr/>
        </p:nvGrpSpPr>
        <p:grpSpPr>
          <a:xfrm>
            <a:off x="5255646" y="4364137"/>
            <a:ext cx="2646424" cy="935135"/>
            <a:chOff x="1034623" y="3532236"/>
            <a:chExt cx="2646424" cy="935135"/>
          </a:xfrm>
        </p:grpSpPr>
        <p:sp>
          <p:nvSpPr>
            <p:cNvPr id="19" name="Text Placeholder 2">
              <a:extLst>
                <a:ext uri="{FF2B5EF4-FFF2-40B4-BE49-F238E27FC236}">
                  <a16:creationId xmlns:a16="http://schemas.microsoft.com/office/drawing/2014/main" id="{FC81C51A-3D42-4BC9-814C-0FBA118FEA6F}"/>
                </a:ext>
              </a:extLst>
            </p:cNvPr>
            <p:cNvSpPr txBox="1">
              <a:spLocks/>
            </p:cNvSpPr>
            <p:nvPr/>
          </p:nvSpPr>
          <p:spPr>
            <a:xfrm>
              <a:off x="1034623" y="3532236"/>
              <a:ext cx="1544454" cy="49268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Nunito"/>
                <a:buChar char="●"/>
                <a:defRPr sz="1600" b="0" i="0" u="none" strike="noStrike" cap="none">
                  <a:solidFill>
                    <a:schemeClr val="tx1"/>
                  </a:solidFill>
                  <a:latin typeface="+mn-lt"/>
                  <a:ea typeface="Nunito"/>
                  <a:cs typeface="Nunito"/>
                  <a:sym typeface="Nunito"/>
                </a:defRPr>
              </a:lvl1pPr>
              <a:lvl2pPr marL="914400" marR="0" lvl="1"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2"/>
                </a:buClr>
                <a:buSzPts val="1400"/>
                <a:buFont typeface="Nunito Sans SemiBold"/>
                <a:buChar char="■"/>
                <a:defRPr sz="1400" b="0" i="0" u="none" strike="noStrike" cap="none">
                  <a:solidFill>
                    <a:schemeClr val="dk2"/>
                  </a:solidFill>
                  <a:latin typeface="Nunito Sans SemiBold"/>
                  <a:ea typeface="Nunito Sans SemiBold"/>
                  <a:cs typeface="Nunito Sans SemiBold"/>
                  <a:sym typeface="Nunito Sans SemiBold"/>
                </a:defRPr>
              </a:lvl3pPr>
              <a:lvl4pPr marL="1828800" marR="0" lvl="3"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2"/>
                </a:buClr>
                <a:buSzPts val="1400"/>
                <a:buFont typeface="Nunito"/>
                <a:buChar char="■"/>
                <a:defRPr sz="1400" b="0" i="0" u="none" strike="noStrike" cap="none">
                  <a:solidFill>
                    <a:schemeClr val="dk2"/>
                  </a:solidFill>
                  <a:latin typeface="Nunito"/>
                  <a:ea typeface="Nunito"/>
                  <a:cs typeface="Nunito"/>
                  <a:sym typeface="Nunito"/>
                </a:defRPr>
              </a:lvl9pPr>
            </a:lstStyle>
            <a:p>
              <a:pPr marL="0" indent="0">
                <a:lnSpc>
                  <a:spcPct val="100000"/>
                </a:lnSpc>
                <a:buNone/>
              </a:pPr>
              <a:r>
                <a:rPr lang="en-GB" sz="1200" dirty="0"/>
                <a:t>      4 ÷ 2 = 2</a:t>
              </a:r>
            </a:p>
            <a:p>
              <a:pPr marL="0" indent="0">
                <a:lnSpc>
                  <a:spcPct val="100000"/>
                </a:lnSpc>
                <a:buNone/>
              </a:pPr>
              <a:r>
                <a:rPr lang="en-GB" sz="1200" dirty="0"/>
                <a:t>6 + 2 = 8</a:t>
              </a:r>
              <a:endParaRPr lang="en-GB" sz="1200" u="sng" dirty="0"/>
            </a:p>
          </p:txBody>
        </p:sp>
        <p:sp>
          <p:nvSpPr>
            <p:cNvPr id="32" name="TextBox 31">
              <a:extLst>
                <a:ext uri="{FF2B5EF4-FFF2-40B4-BE49-F238E27FC236}">
                  <a16:creationId xmlns:a16="http://schemas.microsoft.com/office/drawing/2014/main" id="{9D88F928-3FF6-41CC-AE09-10D666CCB001}"/>
                </a:ext>
              </a:extLst>
            </p:cNvPr>
            <p:cNvSpPr txBox="1"/>
            <p:nvPr/>
          </p:nvSpPr>
          <p:spPr>
            <a:xfrm>
              <a:off x="3059723" y="4190372"/>
              <a:ext cx="621324" cy="276999"/>
            </a:xfrm>
            <a:prstGeom prst="rect">
              <a:avLst/>
            </a:prstGeom>
            <a:noFill/>
          </p:spPr>
          <p:txBody>
            <a:bodyPr wrap="square">
              <a:spAutoFit/>
            </a:bodyPr>
            <a:lstStyle/>
            <a:p>
              <a:r>
                <a:rPr lang="en-GB" sz="1200" dirty="0"/>
                <a:t>8</a:t>
              </a:r>
            </a:p>
          </p:txBody>
        </p:sp>
      </p:grpSp>
      <p:grpSp>
        <p:nvGrpSpPr>
          <p:cNvPr id="35" name="Group 34">
            <a:extLst>
              <a:ext uri="{FF2B5EF4-FFF2-40B4-BE49-F238E27FC236}">
                <a16:creationId xmlns:a16="http://schemas.microsoft.com/office/drawing/2014/main" id="{DF943A2A-E007-439D-8B94-5188B3B26456}"/>
              </a:ext>
            </a:extLst>
          </p:cNvPr>
          <p:cNvGrpSpPr/>
          <p:nvPr/>
        </p:nvGrpSpPr>
        <p:grpSpPr>
          <a:xfrm>
            <a:off x="1074146" y="4389187"/>
            <a:ext cx="2669867" cy="933926"/>
            <a:chOff x="5219762" y="3533444"/>
            <a:chExt cx="2669867" cy="933926"/>
          </a:xfrm>
        </p:grpSpPr>
        <p:sp>
          <p:nvSpPr>
            <p:cNvPr id="20" name="Text Placeholder 2">
              <a:extLst>
                <a:ext uri="{FF2B5EF4-FFF2-40B4-BE49-F238E27FC236}">
                  <a16:creationId xmlns:a16="http://schemas.microsoft.com/office/drawing/2014/main" id="{3385265D-4835-43DA-8E26-DD6FABF542B7}"/>
                </a:ext>
              </a:extLst>
            </p:cNvPr>
            <p:cNvSpPr txBox="1">
              <a:spLocks/>
            </p:cNvSpPr>
            <p:nvPr/>
          </p:nvSpPr>
          <p:spPr>
            <a:xfrm>
              <a:off x="5219762" y="3533444"/>
              <a:ext cx="1587437" cy="689642"/>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Nunito"/>
                <a:buChar char="●"/>
                <a:defRPr sz="1600" b="0" i="0" u="none" strike="noStrike" cap="none">
                  <a:solidFill>
                    <a:schemeClr val="tx1"/>
                  </a:solidFill>
                  <a:latin typeface="+mn-lt"/>
                  <a:ea typeface="Nunito"/>
                  <a:cs typeface="Nunito"/>
                  <a:sym typeface="Nunito"/>
                </a:defRPr>
              </a:lvl1pPr>
              <a:lvl2pPr marL="914400" marR="0" lvl="1"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2"/>
                </a:buClr>
                <a:buSzPts val="1400"/>
                <a:buFont typeface="Nunito Sans SemiBold"/>
                <a:buChar char="■"/>
                <a:defRPr sz="1400" b="0" i="0" u="none" strike="noStrike" cap="none">
                  <a:solidFill>
                    <a:schemeClr val="dk2"/>
                  </a:solidFill>
                  <a:latin typeface="Nunito Sans SemiBold"/>
                  <a:ea typeface="Nunito Sans SemiBold"/>
                  <a:cs typeface="Nunito Sans SemiBold"/>
                  <a:sym typeface="Nunito Sans SemiBold"/>
                </a:defRPr>
              </a:lvl3pPr>
              <a:lvl4pPr marL="1828800" marR="0" lvl="3"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2"/>
                </a:buClr>
                <a:buSzPts val="1400"/>
                <a:buFont typeface="Nunito"/>
                <a:buChar char="■"/>
                <a:defRPr sz="1400" b="0" i="0" u="none" strike="noStrike" cap="none">
                  <a:solidFill>
                    <a:schemeClr val="dk2"/>
                  </a:solidFill>
                  <a:latin typeface="Nunito"/>
                  <a:ea typeface="Nunito"/>
                  <a:cs typeface="Nunito"/>
                  <a:sym typeface="Nunito"/>
                </a:defRPr>
              </a:lvl9pPr>
            </a:lstStyle>
            <a:p>
              <a:pPr marL="0" indent="0">
                <a:lnSpc>
                  <a:spcPct val="100000"/>
                </a:lnSpc>
                <a:buNone/>
              </a:pPr>
              <a:r>
                <a:rPr lang="en-GB" sz="1200" dirty="0"/>
                <a:t>10% of 3,200 = 320</a:t>
              </a:r>
            </a:p>
            <a:p>
              <a:pPr marL="0" indent="0">
                <a:lnSpc>
                  <a:spcPct val="100000"/>
                </a:lnSpc>
                <a:buNone/>
              </a:pPr>
              <a:r>
                <a:rPr lang="en-GB" sz="1200" dirty="0"/>
                <a:t>  5% of 3,200 = 160</a:t>
              </a:r>
            </a:p>
            <a:p>
              <a:pPr marL="0" indent="0">
                <a:lnSpc>
                  <a:spcPct val="100000"/>
                </a:lnSpc>
                <a:buNone/>
              </a:pPr>
              <a:r>
                <a:rPr lang="en-GB" sz="1200" dirty="0"/>
                <a:t>15% of 3,200 = 480 </a:t>
              </a:r>
              <a:endParaRPr lang="en-GB" sz="1200" u="sng" dirty="0"/>
            </a:p>
          </p:txBody>
        </p:sp>
        <p:sp>
          <p:nvSpPr>
            <p:cNvPr id="33" name="TextBox 32">
              <a:extLst>
                <a:ext uri="{FF2B5EF4-FFF2-40B4-BE49-F238E27FC236}">
                  <a16:creationId xmlns:a16="http://schemas.microsoft.com/office/drawing/2014/main" id="{B3E3E3BC-FE28-46CB-8B0C-F4F1D4876978}"/>
                </a:ext>
              </a:extLst>
            </p:cNvPr>
            <p:cNvSpPr txBox="1"/>
            <p:nvPr/>
          </p:nvSpPr>
          <p:spPr>
            <a:xfrm>
              <a:off x="7268305" y="4190371"/>
              <a:ext cx="621324" cy="276999"/>
            </a:xfrm>
            <a:prstGeom prst="rect">
              <a:avLst/>
            </a:prstGeom>
            <a:noFill/>
          </p:spPr>
          <p:txBody>
            <a:bodyPr wrap="square">
              <a:spAutoFit/>
            </a:bodyPr>
            <a:lstStyle/>
            <a:p>
              <a:r>
                <a:rPr lang="en-GB" sz="1200" dirty="0"/>
                <a:t>480</a:t>
              </a:r>
            </a:p>
          </p:txBody>
        </p:sp>
      </p:grpSp>
    </p:spTree>
    <p:extLst>
      <p:ext uri="{BB962C8B-B14F-4D97-AF65-F5344CB8AC3E}">
        <p14:creationId xmlns:p14="http://schemas.microsoft.com/office/powerpoint/2010/main" val="390553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705A52-C935-D94C-96FC-60AF8DE29682}"/>
              </a:ext>
            </a:extLst>
          </p:cNvPr>
          <p:cNvPicPr>
            <a:picLocks noChangeAspect="1"/>
          </p:cNvPicPr>
          <p:nvPr/>
        </p:nvPicPr>
        <p:blipFill>
          <a:blip r:embed="rId3"/>
          <a:stretch>
            <a:fillRect/>
          </a:stretch>
        </p:blipFill>
        <p:spPr>
          <a:xfrm>
            <a:off x="523995" y="2035082"/>
            <a:ext cx="3832697" cy="1801038"/>
          </a:xfrm>
          <a:prstGeom prst="rect">
            <a:avLst/>
          </a:prstGeom>
        </p:spPr>
      </p:pic>
      <p:sp>
        <p:nvSpPr>
          <p:cNvPr id="2" name="Title 1">
            <a:extLst>
              <a:ext uri="{FF2B5EF4-FFF2-40B4-BE49-F238E27FC236}">
                <a16:creationId xmlns:a16="http://schemas.microsoft.com/office/drawing/2014/main" id="{07426673-6604-48CB-BADD-A66D347A8311}"/>
              </a:ext>
            </a:extLst>
          </p:cNvPr>
          <p:cNvSpPr>
            <a:spLocks noGrp="1"/>
          </p:cNvSpPr>
          <p:nvPr>
            <p:ph type="title" idx="4294967295"/>
          </p:nvPr>
        </p:nvSpPr>
        <p:spPr>
          <a:xfrm>
            <a:off x="0" y="276225"/>
            <a:ext cx="8521700" cy="579438"/>
          </a:xfrm>
        </p:spPr>
        <p:txBody>
          <a:bodyPr>
            <a:normAutofit fontScale="90000"/>
          </a:bodyPr>
          <a:lstStyle/>
          <a:p>
            <a:r>
              <a:rPr lang="en-GB" dirty="0"/>
              <a:t>Maths Paper 1 (Arithmetic)</a:t>
            </a:r>
          </a:p>
        </p:txBody>
      </p:sp>
      <p:sp>
        <p:nvSpPr>
          <p:cNvPr id="3" name="Text Placeholder 2">
            <a:extLst>
              <a:ext uri="{FF2B5EF4-FFF2-40B4-BE49-F238E27FC236}">
                <a16:creationId xmlns:a16="http://schemas.microsoft.com/office/drawing/2014/main" id="{2CC7ADAC-359D-4B91-80CE-6EC0C3B21C91}"/>
              </a:ext>
            </a:extLst>
          </p:cNvPr>
          <p:cNvSpPr>
            <a:spLocks noGrp="1"/>
          </p:cNvSpPr>
          <p:nvPr>
            <p:ph type="body" idx="4294967295"/>
          </p:nvPr>
        </p:nvSpPr>
        <p:spPr>
          <a:xfrm>
            <a:off x="73025" y="1234698"/>
            <a:ext cx="8521700" cy="434975"/>
          </a:xfrm>
        </p:spPr>
        <p:txBody>
          <a:bodyPr>
            <a:noAutofit/>
          </a:bodyPr>
          <a:lstStyle/>
          <a:p>
            <a:pPr marL="114300" indent="0">
              <a:buNone/>
            </a:pPr>
            <a:r>
              <a:rPr lang="en-GB" dirty="0"/>
              <a:t>Example 2 mark question: </a:t>
            </a:r>
          </a:p>
        </p:txBody>
      </p:sp>
      <p:sp>
        <p:nvSpPr>
          <p:cNvPr id="4" name="Slide Number Placeholder 3">
            <a:extLst>
              <a:ext uri="{FF2B5EF4-FFF2-40B4-BE49-F238E27FC236}">
                <a16:creationId xmlns:a16="http://schemas.microsoft.com/office/drawing/2014/main" id="{892BFA25-509C-4B10-AE06-BB9C9B06208A}"/>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17</a:t>
            </a:fld>
            <a:endParaRPr lang="en"/>
          </a:p>
        </p:txBody>
      </p:sp>
      <p:pic>
        <p:nvPicPr>
          <p:cNvPr id="7" name="Picture 6">
            <a:extLst>
              <a:ext uri="{FF2B5EF4-FFF2-40B4-BE49-F238E27FC236}">
                <a16:creationId xmlns:a16="http://schemas.microsoft.com/office/drawing/2014/main" id="{E8C1B1E8-13AA-1F48-A1D5-AF50B297E2B9}"/>
              </a:ext>
            </a:extLst>
          </p:cNvPr>
          <p:cNvPicPr>
            <a:picLocks noChangeAspect="1"/>
          </p:cNvPicPr>
          <p:nvPr/>
        </p:nvPicPr>
        <p:blipFill>
          <a:blip r:embed="rId4"/>
          <a:stretch>
            <a:fillRect/>
          </a:stretch>
        </p:blipFill>
        <p:spPr>
          <a:xfrm>
            <a:off x="4592628" y="1813940"/>
            <a:ext cx="4154180" cy="3591874"/>
          </a:xfrm>
          <a:prstGeom prst="rect">
            <a:avLst/>
          </a:prstGeom>
        </p:spPr>
      </p:pic>
    </p:spTree>
    <p:extLst>
      <p:ext uri="{BB962C8B-B14F-4D97-AF65-F5344CB8AC3E}">
        <p14:creationId xmlns:p14="http://schemas.microsoft.com/office/powerpoint/2010/main" val="400025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450E-C71B-47FF-800C-2C2D9F6BF090}"/>
              </a:ext>
            </a:extLst>
          </p:cNvPr>
          <p:cNvSpPr>
            <a:spLocks noGrp="1"/>
          </p:cNvSpPr>
          <p:nvPr>
            <p:ph type="title" idx="4294967295"/>
          </p:nvPr>
        </p:nvSpPr>
        <p:spPr>
          <a:xfrm>
            <a:off x="0" y="276225"/>
            <a:ext cx="8521700" cy="579438"/>
          </a:xfrm>
        </p:spPr>
        <p:txBody>
          <a:bodyPr>
            <a:normAutofit fontScale="90000"/>
          </a:bodyPr>
          <a:lstStyle/>
          <a:p>
            <a:r>
              <a:rPr lang="en-GB" dirty="0"/>
              <a:t>Maths Papers 2 and 3 (Reasoning)</a:t>
            </a:r>
          </a:p>
        </p:txBody>
      </p:sp>
      <p:sp>
        <p:nvSpPr>
          <p:cNvPr id="3" name="Text Placeholder 2">
            <a:extLst>
              <a:ext uri="{FF2B5EF4-FFF2-40B4-BE49-F238E27FC236}">
                <a16:creationId xmlns:a16="http://schemas.microsoft.com/office/drawing/2014/main" id="{9912E2BE-9B62-4ADB-B867-2B967DE309B2}"/>
              </a:ext>
            </a:extLst>
          </p:cNvPr>
          <p:cNvSpPr>
            <a:spLocks noGrp="1"/>
          </p:cNvSpPr>
          <p:nvPr>
            <p:ph type="body" idx="4294967295"/>
          </p:nvPr>
        </p:nvSpPr>
        <p:spPr>
          <a:xfrm>
            <a:off x="0" y="855663"/>
            <a:ext cx="8521700" cy="4075113"/>
          </a:xfrm>
        </p:spPr>
        <p:txBody>
          <a:bodyPr>
            <a:noAutofit/>
          </a:bodyPr>
          <a:lstStyle/>
          <a:p>
            <a:pPr marL="114300" indent="0">
              <a:buNone/>
            </a:pPr>
            <a:r>
              <a:rPr lang="en-GB" dirty="0">
                <a:solidFill>
                  <a:srgbClr val="283593"/>
                </a:solidFill>
              </a:rPr>
              <a:t>Paper 2 </a:t>
            </a:r>
            <a:r>
              <a:rPr lang="en-GB" dirty="0"/>
              <a:t>will take place </a:t>
            </a:r>
            <a:r>
              <a:rPr lang="en-GB" dirty="0">
                <a:solidFill>
                  <a:srgbClr val="283593"/>
                </a:solidFill>
              </a:rPr>
              <a:t>on Thursday 11</a:t>
            </a:r>
            <a:r>
              <a:rPr lang="en-GB" baseline="30000" dirty="0">
                <a:solidFill>
                  <a:srgbClr val="283593"/>
                </a:solidFill>
              </a:rPr>
              <a:t>th</a:t>
            </a:r>
            <a:r>
              <a:rPr lang="en-GB" dirty="0">
                <a:solidFill>
                  <a:srgbClr val="283593"/>
                </a:solidFill>
              </a:rPr>
              <a:t> May </a:t>
            </a:r>
            <a:r>
              <a:rPr lang="en-GB" dirty="0"/>
              <a:t>and </a:t>
            </a:r>
            <a:r>
              <a:rPr lang="en-GB" dirty="0">
                <a:solidFill>
                  <a:srgbClr val="283593"/>
                </a:solidFill>
              </a:rPr>
              <a:t>paper 3 </a:t>
            </a:r>
            <a:r>
              <a:rPr lang="en-GB" dirty="0"/>
              <a:t>will take place on </a:t>
            </a:r>
            <a:r>
              <a:rPr lang="en-GB" dirty="0">
                <a:solidFill>
                  <a:srgbClr val="283593"/>
                </a:solidFill>
              </a:rPr>
              <a:t>Friday 12</a:t>
            </a:r>
            <a:r>
              <a:rPr lang="en-GB" baseline="30000" dirty="0">
                <a:solidFill>
                  <a:srgbClr val="283593"/>
                </a:solidFill>
              </a:rPr>
              <a:t>th</a:t>
            </a:r>
            <a:r>
              <a:rPr lang="en-GB" dirty="0">
                <a:solidFill>
                  <a:srgbClr val="283593"/>
                </a:solidFill>
              </a:rPr>
              <a:t> May</a:t>
            </a:r>
            <a:r>
              <a:rPr lang="en-GB" dirty="0"/>
              <a:t>. These tests have a total of </a:t>
            </a:r>
            <a:r>
              <a:rPr lang="en-GB" dirty="0">
                <a:solidFill>
                  <a:srgbClr val="283593"/>
                </a:solidFill>
              </a:rPr>
              <a:t>35 marks</a:t>
            </a:r>
            <a:r>
              <a:rPr lang="en-GB" dirty="0"/>
              <a:t> each and lasts for </a:t>
            </a:r>
            <a:r>
              <a:rPr lang="en-GB" dirty="0">
                <a:solidFill>
                  <a:srgbClr val="283593"/>
                </a:solidFill>
              </a:rPr>
              <a:t>40 minutes</a:t>
            </a:r>
            <a:r>
              <a:rPr lang="en-GB" dirty="0"/>
              <a:t> each.  </a:t>
            </a:r>
          </a:p>
          <a:p>
            <a:pPr marL="114300" indent="0">
              <a:buNone/>
            </a:pPr>
            <a:endParaRPr lang="en-GB" dirty="0"/>
          </a:p>
          <a:p>
            <a:pPr marL="114300" indent="0">
              <a:buNone/>
            </a:pPr>
            <a:r>
              <a:rPr lang="en-GB" dirty="0"/>
              <a:t>These papers require children to demonstrate their mathematical knowledge and skills, as well as their ability to solve problems and their mathematical reasoning. They cover a wide range of mathematical topics from key stage 2 including,</a:t>
            </a:r>
          </a:p>
          <a:p>
            <a:r>
              <a:rPr lang="en-GB" dirty="0">
                <a:solidFill>
                  <a:srgbClr val="283593"/>
                </a:solidFill>
              </a:rPr>
              <a:t>Number and place value (including Roman numerals);</a:t>
            </a:r>
          </a:p>
          <a:p>
            <a:r>
              <a:rPr lang="en-GB" dirty="0">
                <a:solidFill>
                  <a:srgbClr val="283593"/>
                </a:solidFill>
              </a:rPr>
              <a:t>The four operations;</a:t>
            </a:r>
          </a:p>
          <a:p>
            <a:r>
              <a:rPr lang="en-GB" dirty="0">
                <a:solidFill>
                  <a:srgbClr val="283593"/>
                </a:solidFill>
              </a:rPr>
              <a:t>Geometry (properties of shape, position and direction);</a:t>
            </a:r>
          </a:p>
          <a:p>
            <a:r>
              <a:rPr lang="en-GB" dirty="0">
                <a:solidFill>
                  <a:srgbClr val="283593"/>
                </a:solidFill>
              </a:rPr>
              <a:t>Statistics;</a:t>
            </a:r>
          </a:p>
          <a:p>
            <a:r>
              <a:rPr lang="en-GB" dirty="0">
                <a:solidFill>
                  <a:srgbClr val="283593"/>
                </a:solidFill>
              </a:rPr>
              <a:t>Measurement (length, perimeter, mass, volume, time, money);</a:t>
            </a:r>
          </a:p>
          <a:p>
            <a:r>
              <a:rPr lang="en-GB" dirty="0">
                <a:solidFill>
                  <a:srgbClr val="283593"/>
                </a:solidFill>
              </a:rPr>
              <a:t>Algebra;</a:t>
            </a:r>
          </a:p>
          <a:p>
            <a:r>
              <a:rPr lang="en-GB" dirty="0">
                <a:solidFill>
                  <a:srgbClr val="283593"/>
                </a:solidFill>
              </a:rPr>
              <a:t>Ratio and proportion;</a:t>
            </a:r>
          </a:p>
          <a:p>
            <a:r>
              <a:rPr lang="en-GB" dirty="0">
                <a:solidFill>
                  <a:srgbClr val="283593"/>
                </a:solidFill>
              </a:rPr>
              <a:t>Fractions, decimals and percentages. </a:t>
            </a:r>
          </a:p>
        </p:txBody>
      </p:sp>
      <p:sp>
        <p:nvSpPr>
          <p:cNvPr id="4" name="Slide Number Placeholder 3">
            <a:extLst>
              <a:ext uri="{FF2B5EF4-FFF2-40B4-BE49-F238E27FC236}">
                <a16:creationId xmlns:a16="http://schemas.microsoft.com/office/drawing/2014/main" id="{A3875FDC-D420-4B8C-B01E-B4EED38D7018}"/>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18</a:t>
            </a:fld>
            <a:endParaRPr lang="en"/>
          </a:p>
        </p:txBody>
      </p:sp>
    </p:spTree>
    <p:extLst>
      <p:ext uri="{BB962C8B-B14F-4D97-AF65-F5344CB8AC3E}">
        <p14:creationId xmlns:p14="http://schemas.microsoft.com/office/powerpoint/2010/main" val="12557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787236-F1F7-4C4A-A28E-69C19131A012}"/>
              </a:ext>
            </a:extLst>
          </p:cNvPr>
          <p:cNvPicPr>
            <a:picLocks noChangeAspect="1"/>
          </p:cNvPicPr>
          <p:nvPr/>
        </p:nvPicPr>
        <p:blipFill>
          <a:blip r:embed="rId3"/>
          <a:stretch>
            <a:fillRect/>
          </a:stretch>
        </p:blipFill>
        <p:spPr>
          <a:xfrm>
            <a:off x="4622557" y="2128606"/>
            <a:ext cx="4445000" cy="212090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BB751111-24EC-5144-BC96-5FE0ABCFE385}"/>
              </a:ext>
            </a:extLst>
          </p:cNvPr>
          <p:cNvPicPr>
            <a:picLocks noChangeAspect="1"/>
          </p:cNvPicPr>
          <p:nvPr/>
        </p:nvPicPr>
        <p:blipFill>
          <a:blip r:embed="rId4"/>
          <a:stretch>
            <a:fillRect/>
          </a:stretch>
        </p:blipFill>
        <p:spPr>
          <a:xfrm>
            <a:off x="76445" y="2128606"/>
            <a:ext cx="4445000" cy="19685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4000450E-C71B-47FF-800C-2C2D9F6BF090}"/>
              </a:ext>
            </a:extLst>
          </p:cNvPr>
          <p:cNvSpPr>
            <a:spLocks noGrp="1"/>
          </p:cNvSpPr>
          <p:nvPr>
            <p:ph type="title" idx="4294967295"/>
          </p:nvPr>
        </p:nvSpPr>
        <p:spPr>
          <a:xfrm>
            <a:off x="0" y="276225"/>
            <a:ext cx="8521700" cy="579438"/>
          </a:xfrm>
        </p:spPr>
        <p:txBody>
          <a:bodyPr>
            <a:normAutofit fontScale="90000"/>
          </a:bodyPr>
          <a:lstStyle/>
          <a:p>
            <a:r>
              <a:rPr lang="en-GB" dirty="0"/>
              <a:t>Maths Papers 2 (Reasoning)</a:t>
            </a:r>
          </a:p>
        </p:txBody>
      </p:sp>
      <p:sp>
        <p:nvSpPr>
          <p:cNvPr id="3" name="Text Placeholder 2">
            <a:extLst>
              <a:ext uri="{FF2B5EF4-FFF2-40B4-BE49-F238E27FC236}">
                <a16:creationId xmlns:a16="http://schemas.microsoft.com/office/drawing/2014/main" id="{9912E2BE-9B62-4ADB-B867-2B967DE309B2}"/>
              </a:ext>
            </a:extLst>
          </p:cNvPr>
          <p:cNvSpPr>
            <a:spLocks noGrp="1"/>
          </p:cNvSpPr>
          <p:nvPr>
            <p:ph type="body" idx="4294967295"/>
          </p:nvPr>
        </p:nvSpPr>
        <p:spPr>
          <a:xfrm>
            <a:off x="73025" y="1187566"/>
            <a:ext cx="8521700" cy="434975"/>
          </a:xfrm>
        </p:spPr>
        <p:txBody>
          <a:bodyPr>
            <a:noAutofit/>
          </a:bodyPr>
          <a:lstStyle/>
          <a:p>
            <a:pPr marL="114300" indent="0">
              <a:buNone/>
            </a:pPr>
            <a:r>
              <a:rPr lang="en-GB" dirty="0"/>
              <a:t>Example questions:</a:t>
            </a:r>
          </a:p>
        </p:txBody>
      </p:sp>
      <p:sp>
        <p:nvSpPr>
          <p:cNvPr id="4" name="Slide Number Placeholder 3">
            <a:extLst>
              <a:ext uri="{FF2B5EF4-FFF2-40B4-BE49-F238E27FC236}">
                <a16:creationId xmlns:a16="http://schemas.microsoft.com/office/drawing/2014/main" id="{A3875FDC-D420-4B8C-B01E-B4EED38D7018}"/>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19</a:t>
            </a:fld>
            <a:endParaRPr lang="en"/>
          </a:p>
        </p:txBody>
      </p:sp>
      <p:sp>
        <p:nvSpPr>
          <p:cNvPr id="7" name="Text Placeholder 2">
            <a:extLst>
              <a:ext uri="{FF2B5EF4-FFF2-40B4-BE49-F238E27FC236}">
                <a16:creationId xmlns:a16="http://schemas.microsoft.com/office/drawing/2014/main" id="{9B39232F-C961-4FFC-B099-8023916A0EC2}"/>
              </a:ext>
            </a:extLst>
          </p:cNvPr>
          <p:cNvSpPr txBox="1">
            <a:spLocks/>
          </p:cNvSpPr>
          <p:nvPr/>
        </p:nvSpPr>
        <p:spPr>
          <a:xfrm>
            <a:off x="3006901" y="3667211"/>
            <a:ext cx="537460" cy="3385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Nunito"/>
              <a:buChar char="●"/>
              <a:defRPr sz="1600" b="0" i="0" u="none" strike="noStrike" cap="none">
                <a:solidFill>
                  <a:schemeClr val="tx1"/>
                </a:solidFill>
                <a:latin typeface="+mn-lt"/>
                <a:ea typeface="Nunito"/>
                <a:cs typeface="Nunito"/>
                <a:sym typeface="Nunito"/>
              </a:defRPr>
            </a:lvl1pPr>
            <a:lvl2pPr marL="914400" marR="0" lvl="1"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2"/>
              </a:buClr>
              <a:buSzPts val="1400"/>
              <a:buFont typeface="Nunito Sans SemiBold"/>
              <a:buChar char="■"/>
              <a:defRPr sz="1400" b="0" i="0" u="none" strike="noStrike" cap="none">
                <a:solidFill>
                  <a:schemeClr val="dk2"/>
                </a:solidFill>
                <a:latin typeface="Nunito Sans SemiBold"/>
                <a:ea typeface="Nunito Sans SemiBold"/>
                <a:cs typeface="Nunito Sans SemiBold"/>
                <a:sym typeface="Nunito Sans SemiBold"/>
              </a:defRPr>
            </a:lvl3pPr>
            <a:lvl4pPr marL="1828800" marR="0" lvl="3"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2"/>
              </a:buClr>
              <a:buSzPts val="1400"/>
              <a:buFont typeface="Nunito"/>
              <a:buChar char="■"/>
              <a:defRPr sz="1400" b="0" i="0" u="none" strike="noStrike" cap="none">
                <a:solidFill>
                  <a:schemeClr val="dk2"/>
                </a:solidFill>
                <a:latin typeface="Nunito"/>
                <a:ea typeface="Nunito"/>
                <a:cs typeface="Nunito"/>
                <a:sym typeface="Nunito"/>
              </a:defRPr>
            </a:lvl9pPr>
          </a:lstStyle>
          <a:p>
            <a:pPr marL="0" indent="0">
              <a:lnSpc>
                <a:spcPct val="100000"/>
              </a:lnSpc>
              <a:buNone/>
            </a:pPr>
            <a:r>
              <a:rPr lang="en-GB" sz="1200" dirty="0"/>
              <a:t>2.25</a:t>
            </a:r>
            <a:endParaRPr lang="en-GB" sz="1200" u="sng" dirty="0"/>
          </a:p>
        </p:txBody>
      </p:sp>
      <mc:AlternateContent xmlns:mc="http://schemas.openxmlformats.org/markup-compatibility/2006">
        <mc:Choice xmlns:a14="http://schemas.microsoft.com/office/drawing/2010/main" Requires="a14">
          <p:sp>
            <p:nvSpPr>
              <p:cNvPr id="9" name="Text Placeholder 2">
                <a:extLst>
                  <a:ext uri="{FF2B5EF4-FFF2-40B4-BE49-F238E27FC236}">
                    <a16:creationId xmlns:a16="http://schemas.microsoft.com/office/drawing/2014/main" id="{66004582-6EA4-400E-9A0B-42DA726726DE}"/>
                  </a:ext>
                </a:extLst>
              </p:cNvPr>
              <p:cNvSpPr txBox="1">
                <a:spLocks/>
              </p:cNvSpPr>
              <p:nvPr/>
            </p:nvSpPr>
            <p:spPr>
              <a:xfrm>
                <a:off x="7964458" y="3593492"/>
                <a:ext cx="508000" cy="5036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Nunito"/>
                  <a:buChar char="●"/>
                  <a:defRPr sz="1600" b="0" i="0" u="none" strike="noStrike" cap="none">
                    <a:solidFill>
                      <a:schemeClr val="tx1"/>
                    </a:solidFill>
                    <a:latin typeface="+mn-lt"/>
                    <a:ea typeface="Nunito"/>
                    <a:cs typeface="Nunito"/>
                    <a:sym typeface="Nunito"/>
                  </a:defRPr>
                </a:lvl1pPr>
                <a:lvl2pPr marL="914400" marR="0" lvl="1"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2"/>
                  </a:buClr>
                  <a:buSzPts val="1400"/>
                  <a:buFont typeface="Nunito Sans SemiBold"/>
                  <a:buChar char="■"/>
                  <a:defRPr sz="1400" b="0" i="0" u="none" strike="noStrike" cap="none">
                    <a:solidFill>
                      <a:schemeClr val="dk2"/>
                    </a:solidFill>
                    <a:latin typeface="Nunito Sans SemiBold"/>
                    <a:ea typeface="Nunito Sans SemiBold"/>
                    <a:cs typeface="Nunito Sans SemiBold"/>
                    <a:sym typeface="Nunito Sans SemiBold"/>
                  </a:defRPr>
                </a:lvl3pPr>
                <a:lvl4pPr marL="1828800" marR="0" lvl="3"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2"/>
                  </a:buClr>
                  <a:buSzPts val="1400"/>
                  <a:buFont typeface="Nunito"/>
                  <a:buChar char="■"/>
                  <a:defRPr sz="1400" b="0" i="0" u="none" strike="noStrike" cap="none">
                    <a:solidFill>
                      <a:schemeClr val="dk2"/>
                    </a:solidFill>
                    <a:latin typeface="Nunito"/>
                    <a:ea typeface="Nunito"/>
                    <a:cs typeface="Nunito"/>
                    <a:sym typeface="Nunito"/>
                  </a:defRPr>
                </a:lvl9pPr>
              </a:lstStyle>
              <a:p>
                <a:pPr marL="0" indent="0">
                  <a:lnSpc>
                    <a:spcPct val="100000"/>
                  </a:lnSpc>
                  <a:buNone/>
                </a:pPr>
                <a14:m>
                  <m:oMathPara xmlns:m="http://schemas.openxmlformats.org/officeDocument/2006/math">
                    <m:oMathParaPr>
                      <m:jc m:val="centerGroup"/>
                    </m:oMathParaPr>
                    <m:oMath xmlns:m="http://schemas.openxmlformats.org/officeDocument/2006/math">
                      <m:f>
                        <m:fPr>
                          <m:ctrlPr>
                            <a:rPr lang="en-GB" sz="1200" i="1" dirty="0">
                              <a:latin typeface="Cambria Math" panose="02040503050406030204" pitchFamily="18" charset="0"/>
                            </a:rPr>
                          </m:ctrlPr>
                        </m:fPr>
                        <m:num>
                          <m:r>
                            <m:rPr>
                              <m:nor/>
                            </m:rPr>
                            <a:rPr lang="en-GB" sz="1200" dirty="0">
                              <a:latin typeface="Arial" panose="020B0604020202020204" pitchFamily="34" charset="0"/>
                              <a:cs typeface="Arial" panose="020B0604020202020204" pitchFamily="34" charset="0"/>
                            </a:rPr>
                            <m:t>6</m:t>
                          </m:r>
                        </m:num>
                        <m:den>
                          <m:r>
                            <m:rPr>
                              <m:nor/>
                            </m:rPr>
                            <a:rPr lang="en-GB" sz="1200" dirty="0">
                              <a:latin typeface="Arial" panose="020B0604020202020204" pitchFamily="34" charset="0"/>
                              <a:cs typeface="Arial" panose="020B0604020202020204" pitchFamily="34" charset="0"/>
                            </a:rPr>
                            <m:t>10</m:t>
                          </m:r>
                        </m:den>
                      </m:f>
                    </m:oMath>
                  </m:oMathPara>
                </a14:m>
                <a:endParaRPr lang="en-GB" sz="1200" dirty="0">
                  <a:latin typeface="Arial" panose="020B0604020202020204" pitchFamily="34" charset="0"/>
                  <a:cs typeface="Arial" panose="020B0604020202020204" pitchFamily="34" charset="0"/>
                </a:endParaRPr>
              </a:p>
            </p:txBody>
          </p:sp>
        </mc:Choice>
        <mc:Fallback>
          <p:sp>
            <p:nvSpPr>
              <p:cNvPr id="9" name="Text Placeholder 2">
                <a:extLst>
                  <a:ext uri="{FF2B5EF4-FFF2-40B4-BE49-F238E27FC236}">
                    <a16:creationId xmlns:a16="http://schemas.microsoft.com/office/drawing/2014/main" id="{66004582-6EA4-400E-9A0B-42DA726726DE}"/>
                  </a:ext>
                </a:extLst>
              </p:cNvPr>
              <p:cNvSpPr txBox="1">
                <a:spLocks noRot="1" noChangeAspect="1" noMove="1" noResize="1" noEditPoints="1" noAdjustHandles="1" noChangeArrowheads="1" noChangeShapeType="1" noTextEdit="1"/>
              </p:cNvSpPr>
              <p:nvPr/>
            </p:nvSpPr>
            <p:spPr>
              <a:xfrm>
                <a:off x="7964458" y="3593492"/>
                <a:ext cx="508000" cy="503615"/>
              </a:xfrm>
              <a:prstGeom prst="rect">
                <a:avLst/>
              </a:prstGeom>
              <a:blipFill>
                <a:blip r:embed="rId5"/>
                <a:stretch>
                  <a:fillRect/>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118081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3"/>
          <p:cNvSpPr txBox="1"/>
          <p:nvPr/>
        </p:nvSpPr>
        <p:spPr>
          <a:xfrm>
            <a:off x="299405" y="549275"/>
            <a:ext cx="8545190" cy="805551"/>
          </a:xfrm>
          <a:prstGeom prst="rect">
            <a:avLst/>
          </a:prstGeom>
          <a:solidFill>
            <a:srgbClr val="FDE7CF"/>
          </a:solidFill>
          <a:ln>
            <a:noFill/>
          </a:ln>
        </p:spPr>
        <p:txBody>
          <a:bodyPr spcFirstLastPara="1" wrap="square" lIns="216000" tIns="216000" rIns="216000" bIns="216000" anchor="t" anchorCtr="0">
            <a:spAutoFit/>
          </a:bodyPr>
          <a:lstStyle/>
          <a:p>
            <a:pPr marL="271463" marR="0" lvl="0" indent="-271463"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Contents</a:t>
            </a:r>
            <a:endParaRPr dirty="0"/>
          </a:p>
        </p:txBody>
      </p:sp>
      <p:graphicFrame>
        <p:nvGraphicFramePr>
          <p:cNvPr id="6" name="Google Shape;50;p3">
            <a:extLst>
              <a:ext uri="{FF2B5EF4-FFF2-40B4-BE49-F238E27FC236}">
                <a16:creationId xmlns:a16="http://schemas.microsoft.com/office/drawing/2014/main" id="{F6797E40-90B1-4A2C-BF9F-237AB55A265F}"/>
              </a:ext>
            </a:extLst>
          </p:cNvPr>
          <p:cNvGraphicFramePr/>
          <p:nvPr>
            <p:extLst>
              <p:ext uri="{D42A27DB-BD31-4B8C-83A1-F6EECF244321}">
                <p14:modId xmlns:p14="http://schemas.microsoft.com/office/powerpoint/2010/main" val="345386747"/>
              </p:ext>
            </p:extLst>
          </p:nvPr>
        </p:nvGraphicFramePr>
        <p:xfrm>
          <a:off x="299405" y="1404795"/>
          <a:ext cx="8545200" cy="4024458"/>
        </p:xfrm>
        <a:graphic>
          <a:graphicData uri="http://schemas.openxmlformats.org/drawingml/2006/table">
            <a:tbl>
              <a:tblPr firstRow="1" bandRow="1">
                <a:noFill/>
                <a:tableStyleId>{7EBF4DFF-72F8-425C-84C1-588916F6E571}</a:tableStyleId>
              </a:tblPr>
              <a:tblGrid>
                <a:gridCol w="208300">
                  <a:extLst>
                    <a:ext uri="{9D8B030D-6E8A-4147-A177-3AD203B41FA5}">
                      <a16:colId xmlns:a16="http://schemas.microsoft.com/office/drawing/2014/main" val="20000"/>
                    </a:ext>
                  </a:extLst>
                </a:gridCol>
                <a:gridCol w="8336900">
                  <a:extLst>
                    <a:ext uri="{9D8B030D-6E8A-4147-A177-3AD203B41FA5}">
                      <a16:colId xmlns:a16="http://schemas.microsoft.com/office/drawing/2014/main" val="20001"/>
                    </a:ext>
                  </a:extLst>
                </a:gridCol>
              </a:tblGrid>
              <a:tr h="585364">
                <a:tc>
                  <a:txBody>
                    <a:bodyPr/>
                    <a:lstStyle/>
                    <a:p>
                      <a:pPr marL="0" marR="0" lvl="0" indent="0" algn="r" rtl="0">
                        <a:spcBef>
                          <a:spcPts val="0"/>
                        </a:spcBef>
                        <a:spcAft>
                          <a:spcPts val="0"/>
                        </a:spcAft>
                        <a:buNone/>
                      </a:pPr>
                      <a:endParaRPr sz="1600" b="1" u="none" strike="noStrike" cap="none">
                        <a:solidFill>
                          <a:schemeClr val="lt1"/>
                        </a:solidFill>
                        <a:latin typeface="Roboto"/>
                        <a:ea typeface="Roboto"/>
                        <a:cs typeface="Roboto"/>
                        <a:sym typeface="Roboto"/>
                      </a:endParaRPr>
                    </a:p>
                  </a:txBody>
                  <a:tcPr marL="91450" marR="91450" marT="36000" marB="36000">
                    <a:lnL w="12700" cap="flat" cmpd="sng">
                      <a:solidFill>
                        <a:schemeClr val="accent2"/>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r>
                        <a:rPr lang="en-GB" sz="1600" b="1" u="none" strike="noStrike" cap="none" dirty="0">
                          <a:solidFill>
                            <a:schemeClr val="dk1"/>
                          </a:solidFill>
                          <a:latin typeface="Roboto"/>
                          <a:ea typeface="Roboto"/>
                          <a:cs typeface="Roboto"/>
                          <a:sym typeface="Roboto"/>
                        </a:rPr>
                        <a:t>What are end of key stage two assessments? </a:t>
                      </a:r>
                      <a:endParaRPr sz="1600" b="1" u="none" dirty="0">
                        <a:solidFill>
                          <a:schemeClr val="dk1"/>
                        </a:solidFill>
                        <a:latin typeface="Roboto"/>
                        <a:ea typeface="Roboto"/>
                        <a:cs typeface="Roboto"/>
                        <a:sym typeface="Roboto"/>
                      </a:endParaRPr>
                    </a:p>
                  </a:txBody>
                  <a:tcPr marL="91450" marR="91450" marT="36000" marB="36000">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4715">
                <a:tc>
                  <a:txBody>
                    <a:bodyPr/>
                    <a:lstStyle/>
                    <a:p>
                      <a:pPr marL="0" marR="0" lvl="0" indent="0" algn="r" rtl="0">
                        <a:spcBef>
                          <a:spcPts val="0"/>
                        </a:spcBef>
                        <a:spcAft>
                          <a:spcPts val="0"/>
                        </a:spcAft>
                        <a:buNone/>
                      </a:pPr>
                      <a:endParaRPr sz="300" b="1">
                        <a:solidFill>
                          <a:schemeClr val="lt1"/>
                        </a:solidFill>
                        <a:latin typeface="Roboto"/>
                        <a:ea typeface="Roboto"/>
                        <a:cs typeface="Roboto"/>
                        <a:sym typeface="Roboto"/>
                      </a:endParaRPr>
                    </a:p>
                  </a:txBody>
                  <a:tcPr marL="91450" marR="91450" marT="0" marB="0">
                    <a:lnL w="9525" cap="flat" cmpd="sng">
                      <a:solidFill>
                        <a:srgbClr val="000000">
                          <a:alpha val="0"/>
                        </a:srgbClr>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tc>
                  <a:txBody>
                    <a:bodyPr/>
                    <a:lstStyle/>
                    <a:p>
                      <a:pPr marL="0" marR="0" lvl="0" indent="0" algn="l" rtl="0">
                        <a:spcBef>
                          <a:spcPts val="0"/>
                        </a:spcBef>
                        <a:spcAft>
                          <a:spcPts val="0"/>
                        </a:spcAft>
                        <a:buNone/>
                      </a:pPr>
                      <a:endParaRPr sz="300" b="1">
                        <a:solidFill>
                          <a:schemeClr val="dk1"/>
                        </a:solidFill>
                        <a:latin typeface="Roboto"/>
                        <a:ea typeface="Roboto"/>
                        <a:cs typeface="Roboto"/>
                        <a:sym typeface="Roboto"/>
                      </a:endParaRPr>
                    </a:p>
                  </a:txBody>
                  <a:tcPr marL="91450" marR="91450" marT="0" marB="0">
                    <a:lnR w="9525" cap="flat" cmpd="sng">
                      <a:solidFill>
                        <a:srgbClr val="000000">
                          <a:alpha val="0"/>
                        </a:srgbClr>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585364">
                <a:tc>
                  <a:txBody>
                    <a:bodyPr/>
                    <a:lstStyle/>
                    <a:p>
                      <a:pPr marL="0" marR="0" lvl="0" indent="0" algn="r" rtl="0">
                        <a:spcBef>
                          <a:spcPts val="0"/>
                        </a:spcBef>
                        <a:spcAft>
                          <a:spcPts val="0"/>
                        </a:spcAft>
                        <a:buNone/>
                      </a:pPr>
                      <a:endParaRPr sz="1600" b="1">
                        <a:solidFill>
                          <a:schemeClr val="lt1"/>
                        </a:solidFill>
                        <a:latin typeface="Roboto"/>
                        <a:ea typeface="Roboto"/>
                        <a:cs typeface="Roboto"/>
                        <a:sym typeface="Roboto"/>
                      </a:endParaRPr>
                    </a:p>
                  </a:txBody>
                  <a:tcPr marL="91450" marR="91450" marT="36000" marB="36000">
                    <a:lnL w="12700" cap="flat" cmpd="sng">
                      <a:solidFill>
                        <a:schemeClr val="accent2"/>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r>
                        <a:rPr lang="en-GB" sz="1600" b="1" u="none" dirty="0">
                          <a:solidFill>
                            <a:schemeClr val="dk1"/>
                          </a:solidFill>
                          <a:latin typeface="Roboto"/>
                          <a:ea typeface="Roboto"/>
                          <a:cs typeface="Roboto"/>
                          <a:sym typeface="Roboto"/>
                        </a:rPr>
                        <a:t>When do they happen?</a:t>
                      </a:r>
                      <a:endParaRPr sz="1600" b="1" u="none" dirty="0">
                        <a:solidFill>
                          <a:schemeClr val="dk1"/>
                        </a:solidFill>
                        <a:latin typeface="Roboto"/>
                        <a:ea typeface="Roboto"/>
                        <a:cs typeface="Roboto"/>
                        <a:sym typeface="Roboto"/>
                      </a:endParaRPr>
                    </a:p>
                  </a:txBody>
                  <a:tcPr marL="91450" marR="91450" marT="36000" marB="36000">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4715">
                <a:tc>
                  <a:txBody>
                    <a:bodyPr/>
                    <a:lstStyle/>
                    <a:p>
                      <a:pPr marL="0" marR="0" lvl="0" indent="0" algn="r" rtl="0">
                        <a:spcBef>
                          <a:spcPts val="0"/>
                        </a:spcBef>
                        <a:spcAft>
                          <a:spcPts val="0"/>
                        </a:spcAft>
                        <a:buNone/>
                      </a:pPr>
                      <a:endParaRPr sz="300" b="1">
                        <a:solidFill>
                          <a:schemeClr val="lt1"/>
                        </a:solidFill>
                        <a:latin typeface="Roboto"/>
                        <a:ea typeface="Roboto"/>
                        <a:cs typeface="Roboto"/>
                        <a:sym typeface="Roboto"/>
                      </a:endParaRPr>
                    </a:p>
                  </a:txBody>
                  <a:tcPr marL="91450" marR="91450" marT="0" marB="0">
                    <a:lnL w="9525" cap="flat" cmpd="sng">
                      <a:solidFill>
                        <a:srgbClr val="000000">
                          <a:alpha val="0"/>
                        </a:srgbClr>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tc>
                  <a:txBody>
                    <a:bodyPr/>
                    <a:lstStyle/>
                    <a:p>
                      <a:pPr marL="0" marR="0" lvl="0" indent="0" algn="l" rtl="0">
                        <a:spcBef>
                          <a:spcPts val="0"/>
                        </a:spcBef>
                        <a:spcAft>
                          <a:spcPts val="0"/>
                        </a:spcAft>
                        <a:buNone/>
                      </a:pPr>
                      <a:endParaRPr sz="300" b="1">
                        <a:solidFill>
                          <a:schemeClr val="dk1"/>
                        </a:solidFill>
                        <a:latin typeface="Roboto"/>
                        <a:ea typeface="Roboto"/>
                        <a:cs typeface="Roboto"/>
                        <a:sym typeface="Roboto"/>
                      </a:endParaRPr>
                    </a:p>
                  </a:txBody>
                  <a:tcPr marL="91450" marR="91450" marT="0" marB="0">
                    <a:lnR w="9525" cap="flat" cmpd="sng">
                      <a:solidFill>
                        <a:srgbClr val="000000">
                          <a:alpha val="0"/>
                        </a:srgbClr>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3"/>
                  </a:ext>
                </a:extLst>
              </a:tr>
              <a:tr h="585364">
                <a:tc>
                  <a:txBody>
                    <a:bodyPr/>
                    <a:lstStyle/>
                    <a:p>
                      <a:pPr marL="0" marR="0" lvl="0" indent="0" algn="r" rtl="0">
                        <a:spcBef>
                          <a:spcPts val="0"/>
                        </a:spcBef>
                        <a:spcAft>
                          <a:spcPts val="0"/>
                        </a:spcAft>
                        <a:buNone/>
                      </a:pPr>
                      <a:endParaRPr sz="1600" b="1">
                        <a:solidFill>
                          <a:schemeClr val="lt1"/>
                        </a:solidFill>
                        <a:latin typeface="Roboto"/>
                        <a:ea typeface="Roboto"/>
                        <a:cs typeface="Roboto"/>
                        <a:sym typeface="Roboto"/>
                      </a:endParaRPr>
                    </a:p>
                  </a:txBody>
                  <a:tcPr marL="91450" marR="91450" marT="36000" marB="36000">
                    <a:lnL w="12700" cap="flat" cmpd="sng">
                      <a:solidFill>
                        <a:schemeClr val="accent2"/>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r>
                        <a:rPr lang="en-GB" sz="1600" b="1" u="none" dirty="0">
                          <a:solidFill>
                            <a:schemeClr val="dk1"/>
                          </a:solidFill>
                          <a:latin typeface="Roboto"/>
                          <a:ea typeface="Roboto"/>
                          <a:cs typeface="Roboto"/>
                          <a:sym typeface="Roboto"/>
                        </a:rPr>
                        <a:t>What are the children tested on?</a:t>
                      </a:r>
                      <a:endParaRPr sz="1600" b="1" u="none" dirty="0">
                        <a:solidFill>
                          <a:schemeClr val="dk1"/>
                        </a:solidFill>
                        <a:latin typeface="Roboto"/>
                        <a:ea typeface="Roboto"/>
                        <a:cs typeface="Roboto"/>
                        <a:sym typeface="Roboto"/>
                      </a:endParaRPr>
                    </a:p>
                  </a:txBody>
                  <a:tcPr marL="91450" marR="91450" marT="36000" marB="36000">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84715">
                <a:tc>
                  <a:txBody>
                    <a:bodyPr/>
                    <a:lstStyle/>
                    <a:p>
                      <a:pPr marL="0" marR="0" lvl="0" indent="0" algn="r" rtl="0">
                        <a:spcBef>
                          <a:spcPts val="0"/>
                        </a:spcBef>
                        <a:spcAft>
                          <a:spcPts val="0"/>
                        </a:spcAft>
                        <a:buNone/>
                      </a:pPr>
                      <a:endParaRPr sz="300" b="1">
                        <a:solidFill>
                          <a:schemeClr val="lt1"/>
                        </a:solidFill>
                        <a:latin typeface="Roboto"/>
                        <a:ea typeface="Roboto"/>
                        <a:cs typeface="Roboto"/>
                        <a:sym typeface="Roboto"/>
                      </a:endParaRPr>
                    </a:p>
                  </a:txBody>
                  <a:tcPr marL="91450" marR="91450" marT="0" marB="0">
                    <a:lnL w="9525" cap="flat" cmpd="sng">
                      <a:solidFill>
                        <a:srgbClr val="000000">
                          <a:alpha val="0"/>
                        </a:srgbClr>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tc>
                  <a:txBody>
                    <a:bodyPr/>
                    <a:lstStyle/>
                    <a:p>
                      <a:pPr marL="0" marR="0" lvl="0" indent="0" algn="l" rtl="0">
                        <a:spcBef>
                          <a:spcPts val="0"/>
                        </a:spcBef>
                        <a:spcAft>
                          <a:spcPts val="0"/>
                        </a:spcAft>
                        <a:buNone/>
                      </a:pPr>
                      <a:endParaRPr sz="300" b="1">
                        <a:solidFill>
                          <a:schemeClr val="dk1"/>
                        </a:solidFill>
                        <a:latin typeface="Roboto"/>
                        <a:ea typeface="Roboto"/>
                        <a:cs typeface="Roboto"/>
                        <a:sym typeface="Roboto"/>
                      </a:endParaRPr>
                    </a:p>
                  </a:txBody>
                  <a:tcPr marL="91450" marR="91450" marT="0" marB="0">
                    <a:lnR w="9525" cap="flat" cmpd="sng">
                      <a:solidFill>
                        <a:srgbClr val="000000">
                          <a:alpha val="0"/>
                        </a:srgbClr>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5"/>
                  </a:ext>
                </a:extLst>
              </a:tr>
              <a:tr h="585364">
                <a:tc>
                  <a:txBody>
                    <a:bodyPr/>
                    <a:lstStyle/>
                    <a:p>
                      <a:pPr marL="0" marR="0" lvl="0" indent="0" algn="r" rtl="0">
                        <a:spcBef>
                          <a:spcPts val="0"/>
                        </a:spcBef>
                        <a:spcAft>
                          <a:spcPts val="0"/>
                        </a:spcAft>
                        <a:buNone/>
                      </a:pPr>
                      <a:endParaRPr sz="1600" b="1">
                        <a:solidFill>
                          <a:schemeClr val="lt1"/>
                        </a:solidFill>
                        <a:latin typeface="Roboto"/>
                        <a:ea typeface="Roboto"/>
                        <a:cs typeface="Roboto"/>
                        <a:sym typeface="Roboto"/>
                      </a:endParaRPr>
                    </a:p>
                  </a:txBody>
                  <a:tcPr marL="91450" marR="91450" marT="36000" marB="36000">
                    <a:lnL w="12700" cap="flat" cmpd="sng">
                      <a:solidFill>
                        <a:schemeClr val="accent2"/>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r>
                        <a:rPr lang="en-GB" sz="1600" b="1" u="none" dirty="0">
                          <a:solidFill>
                            <a:schemeClr val="dk1"/>
                          </a:solidFill>
                          <a:latin typeface="Roboto"/>
                          <a:ea typeface="Roboto"/>
                          <a:cs typeface="Roboto"/>
                          <a:sym typeface="Roboto"/>
                        </a:rPr>
                        <a:t>How are the tests administered? </a:t>
                      </a:r>
                      <a:endParaRPr sz="1600" b="1" u="none" dirty="0">
                        <a:solidFill>
                          <a:schemeClr val="dk1"/>
                        </a:solidFill>
                        <a:latin typeface="Roboto"/>
                        <a:ea typeface="Roboto"/>
                        <a:cs typeface="Roboto"/>
                        <a:sym typeface="Roboto"/>
                      </a:endParaRPr>
                    </a:p>
                  </a:txBody>
                  <a:tcPr marL="91450" marR="91450" marT="36000" marB="36000">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84715">
                <a:tc>
                  <a:txBody>
                    <a:bodyPr/>
                    <a:lstStyle/>
                    <a:p>
                      <a:pPr marL="0" marR="0" lvl="0" indent="0" algn="r" rtl="0">
                        <a:spcBef>
                          <a:spcPts val="0"/>
                        </a:spcBef>
                        <a:spcAft>
                          <a:spcPts val="0"/>
                        </a:spcAft>
                        <a:buNone/>
                      </a:pPr>
                      <a:endParaRPr sz="300" b="1">
                        <a:solidFill>
                          <a:schemeClr val="lt1"/>
                        </a:solidFill>
                        <a:latin typeface="Roboto"/>
                        <a:ea typeface="Roboto"/>
                        <a:cs typeface="Roboto"/>
                        <a:sym typeface="Roboto"/>
                      </a:endParaRPr>
                    </a:p>
                  </a:txBody>
                  <a:tcPr marL="91450" marR="91450" marT="0" marB="0">
                    <a:lnL w="9525" cap="flat" cmpd="sng">
                      <a:solidFill>
                        <a:srgbClr val="000000">
                          <a:alpha val="0"/>
                        </a:srgbClr>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tc>
                  <a:txBody>
                    <a:bodyPr/>
                    <a:lstStyle/>
                    <a:p>
                      <a:pPr marL="0" marR="0" lvl="0" indent="0" algn="l" rtl="0">
                        <a:spcBef>
                          <a:spcPts val="0"/>
                        </a:spcBef>
                        <a:spcAft>
                          <a:spcPts val="0"/>
                        </a:spcAft>
                        <a:buNone/>
                      </a:pPr>
                      <a:endParaRPr sz="300" b="1">
                        <a:solidFill>
                          <a:schemeClr val="dk1"/>
                        </a:solidFill>
                        <a:latin typeface="Roboto"/>
                        <a:ea typeface="Roboto"/>
                        <a:cs typeface="Roboto"/>
                        <a:sym typeface="Roboto"/>
                      </a:endParaRPr>
                    </a:p>
                  </a:txBody>
                  <a:tcPr marL="91450" marR="91450" marT="0" marB="0">
                    <a:lnR w="9525" cap="flat" cmpd="sng">
                      <a:solidFill>
                        <a:srgbClr val="000000">
                          <a:alpha val="0"/>
                        </a:srgbClr>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7"/>
                  </a:ext>
                </a:extLst>
              </a:tr>
              <a:tr h="585364">
                <a:tc>
                  <a:txBody>
                    <a:bodyPr/>
                    <a:lstStyle/>
                    <a:p>
                      <a:pPr marL="0" marR="0" lvl="0" indent="0" algn="r" rtl="0">
                        <a:spcBef>
                          <a:spcPts val="0"/>
                        </a:spcBef>
                        <a:spcAft>
                          <a:spcPts val="0"/>
                        </a:spcAft>
                        <a:buNone/>
                      </a:pPr>
                      <a:endParaRPr sz="1600" b="1">
                        <a:solidFill>
                          <a:schemeClr val="lt1"/>
                        </a:solidFill>
                        <a:latin typeface="Roboto"/>
                        <a:ea typeface="Roboto"/>
                        <a:cs typeface="Roboto"/>
                        <a:sym typeface="Roboto"/>
                      </a:endParaRPr>
                    </a:p>
                  </a:txBody>
                  <a:tcPr marL="91450" marR="91450" marT="36000" marB="36000">
                    <a:lnL w="12700" cap="flat" cmpd="sng">
                      <a:solidFill>
                        <a:schemeClr val="accent2"/>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r>
                        <a:rPr lang="en-GB" sz="1600" b="1" u="none" dirty="0">
                          <a:solidFill>
                            <a:schemeClr val="dk1"/>
                          </a:solidFill>
                          <a:latin typeface="Roboto"/>
                          <a:ea typeface="Roboto"/>
                          <a:cs typeface="Roboto"/>
                          <a:sym typeface="Roboto"/>
                        </a:rPr>
                        <a:t>What happens with the results?</a:t>
                      </a:r>
                      <a:endParaRPr sz="1600" b="1" u="none" dirty="0">
                        <a:solidFill>
                          <a:schemeClr val="dk1"/>
                        </a:solidFill>
                        <a:latin typeface="Roboto"/>
                        <a:ea typeface="Roboto"/>
                        <a:cs typeface="Roboto"/>
                        <a:sym typeface="Roboto"/>
                      </a:endParaRPr>
                    </a:p>
                  </a:txBody>
                  <a:tcPr marL="91450" marR="91450" marT="36000" marB="36000">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86707">
                <a:tc>
                  <a:txBody>
                    <a:bodyPr/>
                    <a:lstStyle/>
                    <a:p>
                      <a:pPr marL="0" marR="0" lvl="0" indent="0" algn="r" rtl="0">
                        <a:spcBef>
                          <a:spcPts val="0"/>
                        </a:spcBef>
                        <a:spcAft>
                          <a:spcPts val="0"/>
                        </a:spcAft>
                        <a:buNone/>
                      </a:pPr>
                      <a:endParaRPr sz="300" b="1">
                        <a:solidFill>
                          <a:schemeClr val="lt1"/>
                        </a:solidFill>
                        <a:latin typeface="Roboto"/>
                        <a:ea typeface="Roboto"/>
                        <a:cs typeface="Roboto"/>
                        <a:sym typeface="Roboto"/>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tc>
                  <a:txBody>
                    <a:bodyPr/>
                    <a:lstStyle/>
                    <a:p>
                      <a:pPr marL="0" marR="0" lvl="0" indent="0" algn="l" rtl="0">
                        <a:spcBef>
                          <a:spcPts val="0"/>
                        </a:spcBef>
                        <a:spcAft>
                          <a:spcPts val="0"/>
                        </a:spcAft>
                        <a:buNone/>
                      </a:pPr>
                      <a:endParaRPr sz="300" b="1" u="none" dirty="0">
                        <a:solidFill>
                          <a:schemeClr val="dk1"/>
                        </a:solidFill>
                        <a:latin typeface="Roboto"/>
                        <a:ea typeface="Roboto"/>
                        <a:cs typeface="Roboto"/>
                        <a:sym typeface="Roboto"/>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9"/>
                  </a:ext>
                </a:extLst>
              </a:tr>
              <a:tr h="585364">
                <a:tc>
                  <a:txBody>
                    <a:bodyPr/>
                    <a:lstStyle/>
                    <a:p>
                      <a:pPr marL="0" marR="0" lvl="0" indent="0" algn="r" rtl="0">
                        <a:spcBef>
                          <a:spcPts val="0"/>
                        </a:spcBef>
                        <a:spcAft>
                          <a:spcPts val="0"/>
                        </a:spcAft>
                        <a:buNone/>
                      </a:pPr>
                      <a:endParaRPr sz="1600" b="1">
                        <a:solidFill>
                          <a:schemeClr val="lt1"/>
                        </a:solidFill>
                        <a:latin typeface="Roboto"/>
                        <a:ea typeface="Roboto"/>
                        <a:cs typeface="Roboto"/>
                        <a:sym typeface="Roboto"/>
                      </a:endParaRPr>
                    </a:p>
                  </a:txBody>
                  <a:tcPr marL="91450" marR="91450" marT="36000" marB="36000">
                    <a:lnL w="12700" cap="flat" cmpd="sng">
                      <a:solidFill>
                        <a:schemeClr val="accent2"/>
                      </a:solidFill>
                      <a:prstDash val="solid"/>
                      <a:round/>
                      <a:headEnd type="none" w="sm" len="sm"/>
                      <a:tailEnd type="none" w="sm" len="sm"/>
                    </a:lnL>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r>
                        <a:rPr lang="en-GB" sz="1600" b="1" u="none" dirty="0">
                          <a:solidFill>
                            <a:schemeClr val="dk1"/>
                          </a:solidFill>
                          <a:latin typeface="Roboto"/>
                          <a:ea typeface="Roboto"/>
                          <a:cs typeface="Roboto"/>
                          <a:sym typeface="Roboto"/>
                        </a:rPr>
                        <a:t>How can I help my child?</a:t>
                      </a:r>
                    </a:p>
                    <a:p>
                      <a:pPr marL="0" marR="0" lvl="0" indent="0" algn="l" rtl="0">
                        <a:spcBef>
                          <a:spcPts val="0"/>
                        </a:spcBef>
                        <a:spcAft>
                          <a:spcPts val="0"/>
                        </a:spcAft>
                        <a:buNone/>
                      </a:pPr>
                      <a:endParaRPr lang="en-GB" sz="1600" b="1" u="none" dirty="0">
                        <a:solidFill>
                          <a:schemeClr val="dk1"/>
                        </a:solidFill>
                        <a:latin typeface="Roboto"/>
                        <a:ea typeface="Roboto"/>
                        <a:cs typeface="Roboto"/>
                        <a:sym typeface="Roboto"/>
                      </a:endParaRPr>
                    </a:p>
                  </a:txBody>
                  <a:tcPr marL="91450" marR="91450" marT="36000" marB="36000">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86707">
                <a:tc>
                  <a:txBody>
                    <a:bodyPr/>
                    <a:lstStyle/>
                    <a:p>
                      <a:pPr marL="0" marR="0" lvl="0" indent="0" algn="r" rtl="0">
                        <a:spcBef>
                          <a:spcPts val="0"/>
                        </a:spcBef>
                        <a:spcAft>
                          <a:spcPts val="0"/>
                        </a:spcAft>
                        <a:buNone/>
                      </a:pPr>
                      <a:endParaRPr sz="300" b="1">
                        <a:solidFill>
                          <a:schemeClr val="lt1"/>
                        </a:solidFill>
                        <a:latin typeface="Roboto"/>
                        <a:ea typeface="Roboto"/>
                        <a:cs typeface="Roboto"/>
                        <a:sym typeface="Roboto"/>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tc>
                  <a:txBody>
                    <a:bodyPr/>
                    <a:lstStyle/>
                    <a:p>
                      <a:pPr marL="0" marR="0" lvl="0" indent="0" algn="l" rtl="0">
                        <a:spcBef>
                          <a:spcPts val="0"/>
                        </a:spcBef>
                        <a:spcAft>
                          <a:spcPts val="0"/>
                        </a:spcAft>
                        <a:buNone/>
                      </a:pPr>
                      <a:endParaRPr sz="300" b="1" dirty="0">
                        <a:solidFill>
                          <a:schemeClr val="dk1"/>
                        </a:solidFill>
                        <a:latin typeface="Roboto"/>
                        <a:ea typeface="Roboto"/>
                        <a:cs typeface="Roboto"/>
                        <a:sym typeface="Roboto"/>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D122-6C0B-4951-BAA6-DF8D385E784F}"/>
              </a:ext>
            </a:extLst>
          </p:cNvPr>
          <p:cNvSpPr>
            <a:spLocks noGrp="1"/>
          </p:cNvSpPr>
          <p:nvPr>
            <p:ph type="title" idx="4294967295"/>
          </p:nvPr>
        </p:nvSpPr>
        <p:spPr>
          <a:xfrm>
            <a:off x="0" y="276225"/>
            <a:ext cx="8521700" cy="579438"/>
          </a:xfrm>
        </p:spPr>
        <p:txBody>
          <a:bodyPr>
            <a:normAutofit fontScale="90000"/>
          </a:bodyPr>
          <a:lstStyle/>
          <a:p>
            <a:r>
              <a:rPr lang="en-GB" dirty="0"/>
              <a:t>Maths Papers 2 (Reasoning)</a:t>
            </a:r>
          </a:p>
        </p:txBody>
      </p:sp>
      <p:sp>
        <p:nvSpPr>
          <p:cNvPr id="3" name="Text Placeholder 2">
            <a:extLst>
              <a:ext uri="{FF2B5EF4-FFF2-40B4-BE49-F238E27FC236}">
                <a16:creationId xmlns:a16="http://schemas.microsoft.com/office/drawing/2014/main" id="{C7E0621A-5ECF-4B52-9DA2-C1DC231B1D43}"/>
              </a:ext>
            </a:extLst>
          </p:cNvPr>
          <p:cNvSpPr>
            <a:spLocks noGrp="1"/>
          </p:cNvSpPr>
          <p:nvPr>
            <p:ph type="body" idx="4294967295"/>
          </p:nvPr>
        </p:nvSpPr>
        <p:spPr>
          <a:xfrm>
            <a:off x="73025" y="1219267"/>
            <a:ext cx="8521700" cy="393700"/>
          </a:xfrm>
        </p:spPr>
        <p:txBody>
          <a:bodyPr>
            <a:noAutofit/>
          </a:bodyPr>
          <a:lstStyle/>
          <a:p>
            <a:pPr marL="114300" indent="0">
              <a:buNone/>
            </a:pPr>
            <a:r>
              <a:rPr lang="en-GB" dirty="0"/>
              <a:t>Example question:</a:t>
            </a:r>
          </a:p>
        </p:txBody>
      </p:sp>
      <p:sp>
        <p:nvSpPr>
          <p:cNvPr id="4" name="Slide Number Placeholder 3">
            <a:extLst>
              <a:ext uri="{FF2B5EF4-FFF2-40B4-BE49-F238E27FC236}">
                <a16:creationId xmlns:a16="http://schemas.microsoft.com/office/drawing/2014/main" id="{55B5062E-BD2C-483A-9E71-29EE6B14C5AC}"/>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20</a:t>
            </a:fld>
            <a:endParaRPr lang="en"/>
          </a:p>
        </p:txBody>
      </p:sp>
      <p:pic>
        <p:nvPicPr>
          <p:cNvPr id="7" name="Picture 6">
            <a:extLst>
              <a:ext uri="{FF2B5EF4-FFF2-40B4-BE49-F238E27FC236}">
                <a16:creationId xmlns:a16="http://schemas.microsoft.com/office/drawing/2014/main" id="{C3B7A31B-D41E-B34E-9DA3-E9CDDE99EBA4}"/>
              </a:ext>
            </a:extLst>
          </p:cNvPr>
          <p:cNvPicPr>
            <a:picLocks noChangeAspect="1"/>
          </p:cNvPicPr>
          <p:nvPr/>
        </p:nvPicPr>
        <p:blipFill>
          <a:blip r:embed="rId3"/>
          <a:stretch>
            <a:fillRect/>
          </a:stretch>
        </p:blipFill>
        <p:spPr>
          <a:xfrm>
            <a:off x="311701" y="2087430"/>
            <a:ext cx="3781705" cy="370607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C5836010-A4E0-A648-B8D2-52285C70A519}"/>
              </a:ext>
            </a:extLst>
          </p:cNvPr>
          <p:cNvPicPr>
            <a:picLocks noChangeAspect="1"/>
          </p:cNvPicPr>
          <p:nvPr/>
        </p:nvPicPr>
        <p:blipFill>
          <a:blip r:embed="rId4"/>
          <a:stretch>
            <a:fillRect/>
          </a:stretch>
        </p:blipFill>
        <p:spPr>
          <a:xfrm>
            <a:off x="4423758" y="2087430"/>
            <a:ext cx="4597400" cy="2222500"/>
          </a:xfrm>
          <a:prstGeom prst="rect">
            <a:avLst/>
          </a:prstGeom>
        </p:spPr>
      </p:pic>
    </p:spTree>
    <p:extLst>
      <p:ext uri="{BB962C8B-B14F-4D97-AF65-F5344CB8AC3E}">
        <p14:creationId xmlns:p14="http://schemas.microsoft.com/office/powerpoint/2010/main" val="74146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B67F-2B47-46E8-95AC-2EDB0735F6E3}"/>
              </a:ext>
            </a:extLst>
          </p:cNvPr>
          <p:cNvSpPr>
            <a:spLocks noGrp="1"/>
          </p:cNvSpPr>
          <p:nvPr>
            <p:ph type="title" idx="4294967295"/>
          </p:nvPr>
        </p:nvSpPr>
        <p:spPr>
          <a:xfrm>
            <a:off x="0" y="276225"/>
            <a:ext cx="8521700" cy="579438"/>
          </a:xfrm>
        </p:spPr>
        <p:txBody>
          <a:bodyPr>
            <a:normAutofit fontScale="90000"/>
          </a:bodyPr>
          <a:lstStyle/>
          <a:p>
            <a:r>
              <a:rPr lang="en-GB" dirty="0"/>
              <a:t>Maths Papers 3 (Reasoning)</a:t>
            </a:r>
          </a:p>
        </p:txBody>
      </p:sp>
      <p:sp>
        <p:nvSpPr>
          <p:cNvPr id="3" name="Text Placeholder 2">
            <a:extLst>
              <a:ext uri="{FF2B5EF4-FFF2-40B4-BE49-F238E27FC236}">
                <a16:creationId xmlns:a16="http://schemas.microsoft.com/office/drawing/2014/main" id="{0121D635-F6AC-49E5-8C26-737CF574BAB2}"/>
              </a:ext>
            </a:extLst>
          </p:cNvPr>
          <p:cNvSpPr>
            <a:spLocks noGrp="1"/>
          </p:cNvSpPr>
          <p:nvPr>
            <p:ph type="body" idx="4294967295"/>
          </p:nvPr>
        </p:nvSpPr>
        <p:spPr>
          <a:xfrm>
            <a:off x="0" y="1170452"/>
            <a:ext cx="8521700" cy="434975"/>
          </a:xfrm>
        </p:spPr>
        <p:txBody>
          <a:bodyPr>
            <a:noAutofit/>
          </a:bodyPr>
          <a:lstStyle/>
          <a:p>
            <a:pPr marL="114300" indent="0">
              <a:buNone/>
            </a:pPr>
            <a:r>
              <a:rPr lang="en-GB" sz="2000" dirty="0"/>
              <a:t>Example questions:</a:t>
            </a:r>
          </a:p>
        </p:txBody>
      </p:sp>
      <p:sp>
        <p:nvSpPr>
          <p:cNvPr id="4" name="Slide Number Placeholder 3">
            <a:extLst>
              <a:ext uri="{FF2B5EF4-FFF2-40B4-BE49-F238E27FC236}">
                <a16:creationId xmlns:a16="http://schemas.microsoft.com/office/drawing/2014/main" id="{BB32512A-D8DA-4E43-97F7-D4ED9B7D41AB}"/>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21</a:t>
            </a:fld>
            <a:endParaRPr lang="en"/>
          </a:p>
        </p:txBody>
      </p:sp>
      <p:pic>
        <p:nvPicPr>
          <p:cNvPr id="12" name="Picture 11">
            <a:extLst>
              <a:ext uri="{FF2B5EF4-FFF2-40B4-BE49-F238E27FC236}">
                <a16:creationId xmlns:a16="http://schemas.microsoft.com/office/drawing/2014/main" id="{C756C762-1622-C24B-A2BB-2DA0CC69BA8B}"/>
              </a:ext>
            </a:extLst>
          </p:cNvPr>
          <p:cNvPicPr>
            <a:picLocks noChangeAspect="1"/>
          </p:cNvPicPr>
          <p:nvPr/>
        </p:nvPicPr>
        <p:blipFill>
          <a:blip r:embed="rId3"/>
          <a:stretch>
            <a:fillRect/>
          </a:stretch>
        </p:blipFill>
        <p:spPr>
          <a:xfrm>
            <a:off x="217850" y="2128605"/>
            <a:ext cx="4445000" cy="3162300"/>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C062EDFC-3136-534B-86EF-52C8CF901302}"/>
              </a:ext>
            </a:extLst>
          </p:cNvPr>
          <p:cNvPicPr>
            <a:picLocks noChangeAspect="1"/>
          </p:cNvPicPr>
          <p:nvPr/>
        </p:nvPicPr>
        <p:blipFill>
          <a:blip r:embed="rId4"/>
          <a:stretch>
            <a:fillRect/>
          </a:stretch>
        </p:blipFill>
        <p:spPr>
          <a:xfrm>
            <a:off x="4812252" y="2074700"/>
            <a:ext cx="4278876" cy="28172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521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B67F-2B47-46E8-95AC-2EDB0735F6E3}"/>
              </a:ext>
            </a:extLst>
          </p:cNvPr>
          <p:cNvSpPr>
            <a:spLocks noGrp="1"/>
          </p:cNvSpPr>
          <p:nvPr>
            <p:ph type="title" idx="4294967295"/>
          </p:nvPr>
        </p:nvSpPr>
        <p:spPr>
          <a:xfrm>
            <a:off x="0" y="276225"/>
            <a:ext cx="8521700" cy="579438"/>
          </a:xfrm>
        </p:spPr>
        <p:txBody>
          <a:bodyPr>
            <a:normAutofit fontScale="90000"/>
          </a:bodyPr>
          <a:lstStyle/>
          <a:p>
            <a:r>
              <a:rPr lang="en-GB" dirty="0"/>
              <a:t>Maths Papers 3 (Reasoning)</a:t>
            </a:r>
          </a:p>
        </p:txBody>
      </p:sp>
      <p:sp>
        <p:nvSpPr>
          <p:cNvPr id="3" name="Text Placeholder 2">
            <a:extLst>
              <a:ext uri="{FF2B5EF4-FFF2-40B4-BE49-F238E27FC236}">
                <a16:creationId xmlns:a16="http://schemas.microsoft.com/office/drawing/2014/main" id="{0121D635-F6AC-49E5-8C26-737CF574BAB2}"/>
              </a:ext>
            </a:extLst>
          </p:cNvPr>
          <p:cNvSpPr>
            <a:spLocks noGrp="1"/>
          </p:cNvSpPr>
          <p:nvPr>
            <p:ph type="body" idx="4294967295"/>
          </p:nvPr>
        </p:nvSpPr>
        <p:spPr>
          <a:xfrm>
            <a:off x="271463" y="1459936"/>
            <a:ext cx="2143125" cy="434975"/>
          </a:xfrm>
        </p:spPr>
        <p:txBody>
          <a:bodyPr>
            <a:noAutofit/>
          </a:bodyPr>
          <a:lstStyle/>
          <a:p>
            <a:pPr marL="114300" indent="0">
              <a:buNone/>
            </a:pPr>
            <a:r>
              <a:rPr lang="en-GB" dirty="0"/>
              <a:t>Example question:</a:t>
            </a:r>
          </a:p>
        </p:txBody>
      </p:sp>
      <p:sp>
        <p:nvSpPr>
          <p:cNvPr id="4" name="Slide Number Placeholder 3">
            <a:extLst>
              <a:ext uri="{FF2B5EF4-FFF2-40B4-BE49-F238E27FC236}">
                <a16:creationId xmlns:a16="http://schemas.microsoft.com/office/drawing/2014/main" id="{BB32512A-D8DA-4E43-97F7-D4ED9B7D41AB}"/>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22</a:t>
            </a:fld>
            <a:endParaRPr lang="en"/>
          </a:p>
        </p:txBody>
      </p:sp>
      <p:pic>
        <p:nvPicPr>
          <p:cNvPr id="5" name="Picture 4">
            <a:extLst>
              <a:ext uri="{FF2B5EF4-FFF2-40B4-BE49-F238E27FC236}">
                <a16:creationId xmlns:a16="http://schemas.microsoft.com/office/drawing/2014/main" id="{65FFC658-E6D1-9243-B0B1-7708F97CF5C7}"/>
              </a:ext>
            </a:extLst>
          </p:cNvPr>
          <p:cNvPicPr>
            <a:picLocks noChangeAspect="1"/>
          </p:cNvPicPr>
          <p:nvPr/>
        </p:nvPicPr>
        <p:blipFill>
          <a:blip r:embed="rId3"/>
          <a:stretch>
            <a:fillRect/>
          </a:stretch>
        </p:blipFill>
        <p:spPr>
          <a:xfrm>
            <a:off x="2273367" y="1677424"/>
            <a:ext cx="3300615" cy="419694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0A0028B-A77E-BC45-A008-E6BE2E925C35}"/>
              </a:ext>
            </a:extLst>
          </p:cNvPr>
          <p:cNvPicPr>
            <a:picLocks noChangeAspect="1"/>
          </p:cNvPicPr>
          <p:nvPr/>
        </p:nvPicPr>
        <p:blipFill>
          <a:blip r:embed="rId4"/>
          <a:stretch>
            <a:fillRect/>
          </a:stretch>
        </p:blipFill>
        <p:spPr>
          <a:xfrm>
            <a:off x="5608322" y="1366297"/>
            <a:ext cx="3431690" cy="37350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9865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47677"/>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377819"/>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How are the tests administered?</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62" name="Google Shape;62;p4"/>
          <p:cNvSpPr txBox="1"/>
          <p:nvPr/>
        </p:nvSpPr>
        <p:spPr>
          <a:xfrm>
            <a:off x="299405" y="947476"/>
            <a:ext cx="8539794" cy="5822309"/>
          </a:xfrm>
          <a:prstGeom prst="rect">
            <a:avLst/>
          </a:prstGeom>
          <a:solidFill>
            <a:srgbClr val="FDE7CF"/>
          </a:solidFill>
          <a:ln>
            <a:noFill/>
          </a:ln>
        </p:spPr>
        <p:txBody>
          <a:bodyPr spcFirstLastPara="1" wrap="square" lIns="216000" tIns="216000" rIns="216000" bIns="216000" anchor="t" anchorCtr="0">
            <a:spAutoFit/>
          </a:bodyPr>
          <a:lstStyle/>
          <a:p>
            <a:pPr marL="285750" lvl="0" indent="-285750" algn="just">
              <a:buFont typeface="Arial" panose="020B0604020202020204" pitchFamily="34" charset="0"/>
              <a:buChar char="•"/>
            </a:pPr>
            <a:r>
              <a:rPr lang="en-GB" b="1" dirty="0">
                <a:solidFill>
                  <a:schemeClr val="bg2"/>
                </a:solidFill>
                <a:latin typeface="Roboto"/>
                <a:ea typeface="Roboto"/>
                <a:cs typeface="Roboto"/>
                <a:sym typeface="Roboto"/>
              </a:rPr>
              <a:t>School will be open earlier for pupils. This will allow us to do some quick revision. Timings will be confirmed nearer the time.  </a:t>
            </a:r>
          </a:p>
          <a:p>
            <a:pPr marL="285750" lvl="0" indent="-285750" algn="just">
              <a:buFont typeface="Arial" panose="020B0604020202020204" pitchFamily="34" charset="0"/>
              <a:buChar char="•"/>
            </a:pPr>
            <a:endParaRPr lang="en-GB" b="1" dirty="0">
              <a:solidFill>
                <a:schemeClr val="bg2"/>
              </a:solidFill>
              <a:latin typeface="Roboto"/>
              <a:ea typeface="Roboto"/>
              <a:cs typeface="Roboto"/>
              <a:sym typeface="Roboto"/>
            </a:endParaRPr>
          </a:p>
          <a:p>
            <a:pPr marL="285750" lvl="0" indent="-285750" algn="just">
              <a:buFont typeface="Arial" panose="020B0604020202020204" pitchFamily="34" charset="0"/>
              <a:buChar char="•"/>
            </a:pPr>
            <a:r>
              <a:rPr lang="en-GB" b="1" dirty="0">
                <a:solidFill>
                  <a:schemeClr val="bg2"/>
                </a:solidFill>
                <a:latin typeface="Roboto"/>
                <a:ea typeface="Roboto"/>
                <a:cs typeface="Roboto"/>
                <a:sym typeface="Roboto"/>
              </a:rPr>
              <a:t>We are looking at providing the children with breakfast before their SATs. This is be confirmed nearer the time.</a:t>
            </a:r>
          </a:p>
          <a:p>
            <a:pPr marL="285750" lvl="0" indent="-285750" algn="just">
              <a:buFont typeface="Arial" panose="020B0604020202020204" pitchFamily="34" charset="0"/>
              <a:buChar char="•"/>
            </a:pPr>
            <a:endParaRPr lang="en-GB" b="1" dirty="0">
              <a:solidFill>
                <a:schemeClr val="bg2"/>
              </a:solidFill>
              <a:latin typeface="Roboto"/>
              <a:ea typeface="Roboto"/>
              <a:cs typeface="Roboto"/>
              <a:sym typeface="Roboto"/>
            </a:endParaRPr>
          </a:p>
          <a:p>
            <a:pPr marL="285750" lvl="0" indent="-285750" algn="just">
              <a:buFont typeface="Arial" panose="020B0604020202020204" pitchFamily="34" charset="0"/>
              <a:buChar char="•"/>
            </a:pPr>
            <a:r>
              <a:rPr lang="en-GB" b="1" dirty="0">
                <a:solidFill>
                  <a:schemeClr val="bg2"/>
                </a:solidFill>
                <a:latin typeface="Roboto"/>
                <a:ea typeface="Roboto"/>
                <a:cs typeface="Roboto"/>
                <a:sym typeface="Roboto"/>
              </a:rPr>
              <a:t>During the SATs week, we will be separating the children across two classroom to ensure that pupils feel at ease with reduced numbers. This will help to relieve a bit of anxiety. </a:t>
            </a:r>
          </a:p>
          <a:p>
            <a:pPr marL="285750" lvl="0" indent="-285750" algn="just">
              <a:buFont typeface="Arial" panose="020B0604020202020204" pitchFamily="34" charset="0"/>
              <a:buChar char="•"/>
            </a:pPr>
            <a:endParaRPr lang="en-GB" b="1" dirty="0">
              <a:solidFill>
                <a:schemeClr val="bg2"/>
              </a:solidFill>
              <a:latin typeface="Roboto"/>
              <a:ea typeface="Roboto"/>
              <a:cs typeface="Roboto"/>
              <a:sym typeface="Roboto"/>
            </a:endParaRPr>
          </a:p>
          <a:p>
            <a:pPr marL="285750" lvl="0" indent="-285750" algn="just">
              <a:buFont typeface="Arial" panose="020B0604020202020204" pitchFamily="34" charset="0"/>
              <a:buChar char="•"/>
            </a:pPr>
            <a:r>
              <a:rPr lang="en-GB" b="1" dirty="0">
                <a:solidFill>
                  <a:schemeClr val="bg2"/>
                </a:solidFill>
                <a:latin typeface="Roboto"/>
                <a:ea typeface="Roboto"/>
                <a:cs typeface="Roboto"/>
                <a:sym typeface="Roboto"/>
              </a:rPr>
              <a:t>Those requiring additional time</a:t>
            </a:r>
          </a:p>
          <a:p>
            <a:pPr lvl="0" algn="just"/>
            <a:r>
              <a:rPr lang="en-GB" b="1" dirty="0">
                <a:solidFill>
                  <a:schemeClr val="bg2"/>
                </a:solidFill>
                <a:latin typeface="Roboto"/>
                <a:ea typeface="Roboto"/>
                <a:cs typeface="Roboto"/>
                <a:sym typeface="Roboto"/>
              </a:rPr>
              <a:t>      and scribes will use intervention </a:t>
            </a:r>
          </a:p>
          <a:p>
            <a:pPr lvl="0" algn="just"/>
            <a:r>
              <a:rPr lang="en-GB" b="1" dirty="0">
                <a:solidFill>
                  <a:schemeClr val="bg2"/>
                </a:solidFill>
                <a:latin typeface="Roboto"/>
                <a:ea typeface="Roboto"/>
                <a:cs typeface="Roboto"/>
                <a:sym typeface="Roboto"/>
              </a:rPr>
              <a:t>      spaces. </a:t>
            </a:r>
          </a:p>
          <a:p>
            <a:pPr lvl="0" algn="just"/>
            <a:endParaRPr lang="en-GB" b="1" dirty="0">
              <a:solidFill>
                <a:schemeClr val="bg2"/>
              </a:solidFill>
              <a:latin typeface="Roboto"/>
              <a:ea typeface="Roboto"/>
              <a:cs typeface="Roboto"/>
              <a:sym typeface="Roboto"/>
            </a:endParaRPr>
          </a:p>
          <a:p>
            <a:pPr marL="285750" lvl="0" indent="-285750" algn="just">
              <a:buFont typeface="Arial" panose="020B0604020202020204" pitchFamily="34" charset="0"/>
              <a:buChar char="•"/>
            </a:pPr>
            <a:r>
              <a:rPr lang="en-GB" b="1" dirty="0">
                <a:solidFill>
                  <a:schemeClr val="bg2"/>
                </a:solidFill>
                <a:latin typeface="Roboto"/>
                <a:ea typeface="Roboto"/>
                <a:cs typeface="Roboto"/>
                <a:sym typeface="Roboto"/>
              </a:rPr>
              <a:t>Additional adults will be used</a:t>
            </a:r>
          </a:p>
          <a:p>
            <a:pPr lvl="0" algn="just"/>
            <a:r>
              <a:rPr lang="en-GB" b="1" dirty="0">
                <a:solidFill>
                  <a:schemeClr val="bg2"/>
                </a:solidFill>
                <a:latin typeface="Roboto"/>
                <a:ea typeface="Roboto"/>
                <a:cs typeface="Roboto"/>
                <a:sym typeface="Roboto"/>
              </a:rPr>
              <a:t>     throughout as readers, monitoring</a:t>
            </a:r>
          </a:p>
          <a:p>
            <a:pPr lvl="0" algn="just"/>
            <a:r>
              <a:rPr lang="en-GB" b="1" dirty="0">
                <a:solidFill>
                  <a:schemeClr val="bg2"/>
                </a:solidFill>
                <a:latin typeface="Roboto"/>
                <a:ea typeface="Roboto"/>
                <a:cs typeface="Roboto"/>
                <a:sym typeface="Roboto"/>
              </a:rPr>
              <a:t>     the assessments or scribing</a:t>
            </a:r>
          </a:p>
          <a:p>
            <a:pPr algn="just"/>
            <a:r>
              <a:rPr lang="en-GB" b="1" dirty="0">
                <a:solidFill>
                  <a:schemeClr val="bg2"/>
                </a:solidFill>
                <a:latin typeface="Roboto"/>
                <a:ea typeface="Roboto"/>
                <a:cs typeface="Roboto"/>
                <a:sym typeface="Roboto"/>
              </a:rPr>
              <a:t>     for those who require a scribe. </a:t>
            </a:r>
          </a:p>
          <a:p>
            <a:pPr algn="just"/>
            <a:endParaRPr lang="en-GB" b="1" dirty="0">
              <a:solidFill>
                <a:schemeClr val="bg2"/>
              </a:solidFill>
              <a:latin typeface="Roboto"/>
              <a:ea typeface="Roboto"/>
              <a:cs typeface="Roboto"/>
              <a:sym typeface="Roboto"/>
            </a:endParaRPr>
          </a:p>
          <a:p>
            <a:pPr marL="285750" indent="-285750" algn="just">
              <a:buFont typeface="Arial" panose="020B0604020202020204" pitchFamily="34" charset="0"/>
              <a:buChar char="•"/>
            </a:pPr>
            <a:r>
              <a:rPr lang="en-GB" b="1" dirty="0">
                <a:solidFill>
                  <a:schemeClr val="bg2"/>
                </a:solidFill>
                <a:latin typeface="Roboto"/>
                <a:ea typeface="Roboto"/>
                <a:cs typeface="Roboto"/>
                <a:sym typeface="Roboto"/>
              </a:rPr>
              <a:t>Afternoon sessions will include </a:t>
            </a:r>
          </a:p>
          <a:p>
            <a:pPr algn="just"/>
            <a:r>
              <a:rPr lang="en-GB" b="1" dirty="0">
                <a:solidFill>
                  <a:schemeClr val="bg2"/>
                </a:solidFill>
                <a:latin typeface="Roboto"/>
                <a:ea typeface="Roboto"/>
                <a:cs typeface="Roboto"/>
                <a:sym typeface="Roboto"/>
              </a:rPr>
              <a:t>     some revision as well as </a:t>
            </a:r>
          </a:p>
          <a:p>
            <a:pPr algn="just"/>
            <a:r>
              <a:rPr lang="en-GB" b="1" dirty="0">
                <a:solidFill>
                  <a:schemeClr val="bg2"/>
                </a:solidFill>
                <a:latin typeface="Roboto"/>
                <a:ea typeface="Roboto"/>
                <a:cs typeface="Roboto"/>
                <a:sym typeface="Roboto"/>
              </a:rPr>
              <a:t>     mindfulness activities to reduce </a:t>
            </a:r>
          </a:p>
          <a:p>
            <a:pPr algn="just"/>
            <a:r>
              <a:rPr lang="en-GB" b="1" dirty="0">
                <a:solidFill>
                  <a:schemeClr val="bg2"/>
                </a:solidFill>
                <a:latin typeface="Roboto"/>
                <a:ea typeface="Roboto"/>
                <a:cs typeface="Roboto"/>
                <a:sym typeface="Roboto"/>
              </a:rPr>
              <a:t>     anxiety and stress.</a:t>
            </a:r>
          </a:p>
          <a:p>
            <a:pPr algn="just"/>
            <a:endParaRPr lang="en-GB" b="1" dirty="0">
              <a:solidFill>
                <a:schemeClr val="bg2"/>
              </a:solidFill>
              <a:latin typeface="Roboto"/>
              <a:ea typeface="Roboto"/>
              <a:cs typeface="Roboto"/>
              <a:sym typeface="Roboto"/>
            </a:endParaRPr>
          </a:p>
          <a:p>
            <a:pPr marL="285750" indent="-285750" algn="just">
              <a:buFont typeface="Arial" panose="020B0604020202020204" pitchFamily="34" charset="0"/>
              <a:buChar char="•"/>
            </a:pPr>
            <a:r>
              <a:rPr lang="en-GB" b="1" dirty="0">
                <a:solidFill>
                  <a:schemeClr val="bg2"/>
                </a:solidFill>
                <a:latin typeface="Roboto"/>
                <a:ea typeface="Roboto"/>
                <a:cs typeface="Roboto"/>
                <a:sym typeface="Roboto"/>
              </a:rPr>
              <a:t>Test papers will be opened and</a:t>
            </a:r>
          </a:p>
          <a:p>
            <a:pPr algn="just"/>
            <a:r>
              <a:rPr lang="en-GB" b="1" dirty="0">
                <a:solidFill>
                  <a:schemeClr val="bg2"/>
                </a:solidFill>
                <a:latin typeface="Roboto"/>
                <a:ea typeface="Roboto"/>
                <a:cs typeface="Roboto"/>
                <a:sym typeface="Roboto"/>
              </a:rPr>
              <a:t>     given our prior to the test starting.</a:t>
            </a:r>
            <a:endParaRPr lang="en-GB" sz="1600" b="1" dirty="0">
              <a:solidFill>
                <a:schemeClr val="bg2"/>
              </a:solidFill>
              <a:latin typeface="Roboto"/>
              <a:ea typeface="Roboto"/>
              <a:cs typeface="Roboto"/>
              <a:sym typeface="Roboto"/>
            </a:endParaRPr>
          </a:p>
        </p:txBody>
      </p:sp>
      <p:pic>
        <p:nvPicPr>
          <p:cNvPr id="5" name="Picture 4">
            <a:extLst>
              <a:ext uri="{FF2B5EF4-FFF2-40B4-BE49-F238E27FC236}">
                <a16:creationId xmlns:a16="http://schemas.microsoft.com/office/drawing/2014/main" id="{E25A3479-4CF6-4E0C-80CF-7197A4B97312}"/>
              </a:ext>
            </a:extLst>
          </p:cNvPr>
          <p:cNvPicPr>
            <a:picLocks noChangeAspect="1"/>
          </p:cNvPicPr>
          <p:nvPr/>
        </p:nvPicPr>
        <p:blipFill>
          <a:blip r:embed="rId6"/>
          <a:srcRect/>
          <a:stretch/>
        </p:blipFill>
        <p:spPr>
          <a:xfrm>
            <a:off x="3973235" y="3227294"/>
            <a:ext cx="4865964" cy="324397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1000"/>
                                        <p:tgtEl>
                                          <p:spTgt spid="62"/>
                                        </p:tgtEl>
                                      </p:cBhvr>
                                    </p:animEffect>
                                  </p:childTnLst>
                                </p:cTn>
                              </p:par>
                              <p:par>
                                <p:cTn id="14" presetID="10" presetClass="entr" presetSubtype="0" fill="hold" nodeType="withEffect">
                                  <p:stCondLst>
                                    <p:cond delay="1000"/>
                                  </p:stCondLst>
                                  <p:childTnLst>
                                    <p:set>
                                      <p:cBhvr>
                                        <p:cTn id="15" dur="1" fill="hold">
                                          <p:stCondLst>
                                            <p:cond delay="0"/>
                                          </p:stCondLst>
                                        </p:cTn>
                                        <p:tgtEl>
                                          <p:spTgt spid="62">
                                            <p:txEl>
                                              <p:pRg st="0" end="0"/>
                                            </p:txEl>
                                          </p:spTgt>
                                        </p:tgtEl>
                                        <p:attrNameLst>
                                          <p:attrName>style.visibility</p:attrName>
                                        </p:attrNameLst>
                                      </p:cBhvr>
                                      <p:to>
                                        <p:strVal val="visible"/>
                                      </p:to>
                                    </p:set>
                                    <p:animEffect transition="in" filter="fade">
                                      <p:cBhvr>
                                        <p:cTn id="16" dur="500"/>
                                        <p:tgtEl>
                                          <p:spTgt spid="62">
                                            <p:txEl>
                                              <p:pRg st="0" end="0"/>
                                            </p:txEl>
                                          </p:spTgt>
                                        </p:tgtEl>
                                      </p:cBhvr>
                                    </p:animEffect>
                                  </p:childTnLst>
                                </p:cTn>
                              </p:par>
                              <p:par>
                                <p:cTn id="17" presetID="10" presetClass="entr" presetSubtype="0" fill="hold" nodeType="withEffect">
                                  <p:stCondLst>
                                    <p:cond delay="1000"/>
                                  </p:stCondLst>
                                  <p:childTnLst>
                                    <p:set>
                                      <p:cBhvr>
                                        <p:cTn id="18" dur="1" fill="hold">
                                          <p:stCondLst>
                                            <p:cond delay="0"/>
                                          </p:stCondLst>
                                        </p:cTn>
                                        <p:tgtEl>
                                          <p:spTgt spid="62">
                                            <p:txEl>
                                              <p:pRg st="2" end="2"/>
                                            </p:txEl>
                                          </p:spTgt>
                                        </p:tgtEl>
                                        <p:attrNameLst>
                                          <p:attrName>style.visibility</p:attrName>
                                        </p:attrNameLst>
                                      </p:cBhvr>
                                      <p:to>
                                        <p:strVal val="visible"/>
                                      </p:to>
                                    </p:set>
                                    <p:animEffect transition="in" filter="fade">
                                      <p:cBhvr>
                                        <p:cTn id="19" dur="500"/>
                                        <p:tgtEl>
                                          <p:spTgt spid="62">
                                            <p:txEl>
                                              <p:pRg st="2" end="2"/>
                                            </p:txEl>
                                          </p:spTgt>
                                        </p:tgtEl>
                                      </p:cBhvr>
                                    </p:animEffect>
                                  </p:childTnLst>
                                </p:cTn>
                              </p:par>
                              <p:par>
                                <p:cTn id="20" presetID="10" presetClass="entr" presetSubtype="0" fill="hold" nodeType="withEffect">
                                  <p:stCondLst>
                                    <p:cond delay="1000"/>
                                  </p:stCondLst>
                                  <p:childTnLst>
                                    <p:set>
                                      <p:cBhvr>
                                        <p:cTn id="21" dur="1" fill="hold">
                                          <p:stCondLst>
                                            <p:cond delay="0"/>
                                          </p:stCondLst>
                                        </p:cTn>
                                        <p:tgtEl>
                                          <p:spTgt spid="62">
                                            <p:txEl>
                                              <p:pRg st="4" end="4"/>
                                            </p:txEl>
                                          </p:spTgt>
                                        </p:tgtEl>
                                        <p:attrNameLst>
                                          <p:attrName>style.visibility</p:attrName>
                                        </p:attrNameLst>
                                      </p:cBhvr>
                                      <p:to>
                                        <p:strVal val="visible"/>
                                      </p:to>
                                    </p:set>
                                    <p:animEffect transition="in" filter="fade">
                                      <p:cBhvr>
                                        <p:cTn id="22" dur="500"/>
                                        <p:tgtEl>
                                          <p:spTgt spid="62">
                                            <p:txEl>
                                              <p:pRg st="4" end="4"/>
                                            </p:txEl>
                                          </p:spTgt>
                                        </p:tgtEl>
                                      </p:cBhvr>
                                    </p:animEffect>
                                  </p:childTnLst>
                                </p:cTn>
                              </p:par>
                              <p:par>
                                <p:cTn id="23" presetID="10" presetClass="entr" presetSubtype="0" fill="hold" nodeType="withEffect">
                                  <p:stCondLst>
                                    <p:cond delay="1000"/>
                                  </p:stCondLst>
                                  <p:childTnLst>
                                    <p:set>
                                      <p:cBhvr>
                                        <p:cTn id="24" dur="1" fill="hold">
                                          <p:stCondLst>
                                            <p:cond delay="0"/>
                                          </p:stCondLst>
                                        </p:cTn>
                                        <p:tgtEl>
                                          <p:spTgt spid="62">
                                            <p:txEl>
                                              <p:pRg st="6" end="6"/>
                                            </p:txEl>
                                          </p:spTgt>
                                        </p:tgtEl>
                                        <p:attrNameLst>
                                          <p:attrName>style.visibility</p:attrName>
                                        </p:attrNameLst>
                                      </p:cBhvr>
                                      <p:to>
                                        <p:strVal val="visible"/>
                                      </p:to>
                                    </p:set>
                                    <p:animEffect transition="in" filter="fade">
                                      <p:cBhvr>
                                        <p:cTn id="25" dur="500"/>
                                        <p:tgtEl>
                                          <p:spTgt spid="62">
                                            <p:txEl>
                                              <p:pRg st="6" end="6"/>
                                            </p:txEl>
                                          </p:spTgt>
                                        </p:tgtEl>
                                      </p:cBhvr>
                                    </p:animEffect>
                                  </p:childTnLst>
                                </p:cTn>
                              </p:par>
                              <p:par>
                                <p:cTn id="26" presetID="10" presetClass="entr" presetSubtype="0" fill="hold" nodeType="withEffect">
                                  <p:stCondLst>
                                    <p:cond delay="1000"/>
                                  </p:stCondLst>
                                  <p:childTnLst>
                                    <p:set>
                                      <p:cBhvr>
                                        <p:cTn id="27" dur="1" fill="hold">
                                          <p:stCondLst>
                                            <p:cond delay="0"/>
                                          </p:stCondLst>
                                        </p:cTn>
                                        <p:tgtEl>
                                          <p:spTgt spid="62">
                                            <p:txEl>
                                              <p:pRg st="7" end="7"/>
                                            </p:txEl>
                                          </p:spTgt>
                                        </p:tgtEl>
                                        <p:attrNameLst>
                                          <p:attrName>style.visibility</p:attrName>
                                        </p:attrNameLst>
                                      </p:cBhvr>
                                      <p:to>
                                        <p:strVal val="visible"/>
                                      </p:to>
                                    </p:set>
                                    <p:animEffect transition="in" filter="fade">
                                      <p:cBhvr>
                                        <p:cTn id="28" dur="500"/>
                                        <p:tgtEl>
                                          <p:spTgt spid="62">
                                            <p:txEl>
                                              <p:pRg st="7" end="7"/>
                                            </p:txEl>
                                          </p:spTgt>
                                        </p:tgtEl>
                                      </p:cBhvr>
                                    </p:animEffect>
                                  </p:childTnLst>
                                </p:cTn>
                              </p:par>
                              <p:par>
                                <p:cTn id="29" presetID="10" presetClass="entr" presetSubtype="0" fill="hold" nodeType="withEffect">
                                  <p:stCondLst>
                                    <p:cond delay="1000"/>
                                  </p:stCondLst>
                                  <p:childTnLst>
                                    <p:set>
                                      <p:cBhvr>
                                        <p:cTn id="30" dur="1" fill="hold">
                                          <p:stCondLst>
                                            <p:cond delay="0"/>
                                          </p:stCondLst>
                                        </p:cTn>
                                        <p:tgtEl>
                                          <p:spTgt spid="62">
                                            <p:txEl>
                                              <p:pRg st="8" end="8"/>
                                            </p:txEl>
                                          </p:spTgt>
                                        </p:tgtEl>
                                        <p:attrNameLst>
                                          <p:attrName>style.visibility</p:attrName>
                                        </p:attrNameLst>
                                      </p:cBhvr>
                                      <p:to>
                                        <p:strVal val="visible"/>
                                      </p:to>
                                    </p:set>
                                    <p:animEffect transition="in" filter="fade">
                                      <p:cBhvr>
                                        <p:cTn id="31" dur="500"/>
                                        <p:tgtEl>
                                          <p:spTgt spid="62">
                                            <p:txEl>
                                              <p:pRg st="8" end="8"/>
                                            </p:txEl>
                                          </p:spTgt>
                                        </p:tgtEl>
                                      </p:cBhvr>
                                    </p:animEffect>
                                  </p:childTnLst>
                                </p:cTn>
                              </p:par>
                              <p:par>
                                <p:cTn id="32" presetID="10" presetClass="entr" presetSubtype="0" fill="hold" nodeType="withEffect">
                                  <p:stCondLst>
                                    <p:cond delay="1000"/>
                                  </p:stCondLst>
                                  <p:childTnLst>
                                    <p:set>
                                      <p:cBhvr>
                                        <p:cTn id="33" dur="1" fill="hold">
                                          <p:stCondLst>
                                            <p:cond delay="0"/>
                                          </p:stCondLst>
                                        </p:cTn>
                                        <p:tgtEl>
                                          <p:spTgt spid="62">
                                            <p:txEl>
                                              <p:pRg st="10" end="10"/>
                                            </p:txEl>
                                          </p:spTgt>
                                        </p:tgtEl>
                                        <p:attrNameLst>
                                          <p:attrName>style.visibility</p:attrName>
                                        </p:attrNameLst>
                                      </p:cBhvr>
                                      <p:to>
                                        <p:strVal val="visible"/>
                                      </p:to>
                                    </p:set>
                                    <p:animEffect transition="in" filter="fade">
                                      <p:cBhvr>
                                        <p:cTn id="34" dur="500"/>
                                        <p:tgtEl>
                                          <p:spTgt spid="62">
                                            <p:txEl>
                                              <p:pRg st="10" end="10"/>
                                            </p:txEl>
                                          </p:spTgt>
                                        </p:tgtEl>
                                      </p:cBhvr>
                                    </p:animEffect>
                                  </p:childTnLst>
                                </p:cTn>
                              </p:par>
                              <p:par>
                                <p:cTn id="35" presetID="10" presetClass="entr" presetSubtype="0" fill="hold" nodeType="withEffect">
                                  <p:stCondLst>
                                    <p:cond delay="1000"/>
                                  </p:stCondLst>
                                  <p:childTnLst>
                                    <p:set>
                                      <p:cBhvr>
                                        <p:cTn id="36" dur="1" fill="hold">
                                          <p:stCondLst>
                                            <p:cond delay="0"/>
                                          </p:stCondLst>
                                        </p:cTn>
                                        <p:tgtEl>
                                          <p:spTgt spid="62">
                                            <p:txEl>
                                              <p:pRg st="11" end="11"/>
                                            </p:txEl>
                                          </p:spTgt>
                                        </p:tgtEl>
                                        <p:attrNameLst>
                                          <p:attrName>style.visibility</p:attrName>
                                        </p:attrNameLst>
                                      </p:cBhvr>
                                      <p:to>
                                        <p:strVal val="visible"/>
                                      </p:to>
                                    </p:set>
                                    <p:animEffect transition="in" filter="fade">
                                      <p:cBhvr>
                                        <p:cTn id="37" dur="500"/>
                                        <p:tgtEl>
                                          <p:spTgt spid="62">
                                            <p:txEl>
                                              <p:pRg st="11" end="11"/>
                                            </p:txEl>
                                          </p:spTgt>
                                        </p:tgtEl>
                                      </p:cBhvr>
                                    </p:animEffect>
                                  </p:childTnLst>
                                </p:cTn>
                              </p:par>
                              <p:par>
                                <p:cTn id="38" presetID="10" presetClass="entr" presetSubtype="0" fill="hold" nodeType="withEffect">
                                  <p:stCondLst>
                                    <p:cond delay="1000"/>
                                  </p:stCondLst>
                                  <p:childTnLst>
                                    <p:set>
                                      <p:cBhvr>
                                        <p:cTn id="39" dur="1" fill="hold">
                                          <p:stCondLst>
                                            <p:cond delay="0"/>
                                          </p:stCondLst>
                                        </p:cTn>
                                        <p:tgtEl>
                                          <p:spTgt spid="62">
                                            <p:txEl>
                                              <p:pRg st="12" end="12"/>
                                            </p:txEl>
                                          </p:spTgt>
                                        </p:tgtEl>
                                        <p:attrNameLst>
                                          <p:attrName>style.visibility</p:attrName>
                                        </p:attrNameLst>
                                      </p:cBhvr>
                                      <p:to>
                                        <p:strVal val="visible"/>
                                      </p:to>
                                    </p:set>
                                    <p:animEffect transition="in" filter="fade">
                                      <p:cBhvr>
                                        <p:cTn id="40" dur="500"/>
                                        <p:tgtEl>
                                          <p:spTgt spid="62">
                                            <p:txEl>
                                              <p:pRg st="12" end="12"/>
                                            </p:txEl>
                                          </p:spTgt>
                                        </p:tgtEl>
                                      </p:cBhvr>
                                    </p:animEffect>
                                  </p:childTnLst>
                                </p:cTn>
                              </p:par>
                              <p:par>
                                <p:cTn id="41" presetID="10" presetClass="entr" presetSubtype="0" fill="hold" nodeType="withEffect">
                                  <p:stCondLst>
                                    <p:cond delay="1000"/>
                                  </p:stCondLst>
                                  <p:childTnLst>
                                    <p:set>
                                      <p:cBhvr>
                                        <p:cTn id="42" dur="1" fill="hold">
                                          <p:stCondLst>
                                            <p:cond delay="0"/>
                                          </p:stCondLst>
                                        </p:cTn>
                                        <p:tgtEl>
                                          <p:spTgt spid="62">
                                            <p:txEl>
                                              <p:pRg st="13" end="13"/>
                                            </p:txEl>
                                          </p:spTgt>
                                        </p:tgtEl>
                                        <p:attrNameLst>
                                          <p:attrName>style.visibility</p:attrName>
                                        </p:attrNameLst>
                                      </p:cBhvr>
                                      <p:to>
                                        <p:strVal val="visible"/>
                                      </p:to>
                                    </p:set>
                                    <p:animEffect transition="in" filter="fade">
                                      <p:cBhvr>
                                        <p:cTn id="43" dur="500"/>
                                        <p:tgtEl>
                                          <p:spTgt spid="62">
                                            <p:txEl>
                                              <p:pRg st="13" end="13"/>
                                            </p:txEl>
                                          </p:spTgt>
                                        </p:tgtEl>
                                      </p:cBhvr>
                                    </p:animEffect>
                                  </p:childTnLst>
                                </p:cTn>
                              </p:par>
                              <p:par>
                                <p:cTn id="44" presetID="10" presetClass="entr" presetSubtype="0" fill="hold" nodeType="withEffect">
                                  <p:stCondLst>
                                    <p:cond delay="1000"/>
                                  </p:stCondLst>
                                  <p:childTnLst>
                                    <p:set>
                                      <p:cBhvr>
                                        <p:cTn id="45" dur="1" fill="hold">
                                          <p:stCondLst>
                                            <p:cond delay="0"/>
                                          </p:stCondLst>
                                        </p:cTn>
                                        <p:tgtEl>
                                          <p:spTgt spid="62">
                                            <p:txEl>
                                              <p:pRg st="15" end="15"/>
                                            </p:txEl>
                                          </p:spTgt>
                                        </p:tgtEl>
                                        <p:attrNameLst>
                                          <p:attrName>style.visibility</p:attrName>
                                        </p:attrNameLst>
                                      </p:cBhvr>
                                      <p:to>
                                        <p:strVal val="visible"/>
                                      </p:to>
                                    </p:set>
                                    <p:animEffect transition="in" filter="fade">
                                      <p:cBhvr>
                                        <p:cTn id="46" dur="500"/>
                                        <p:tgtEl>
                                          <p:spTgt spid="62">
                                            <p:txEl>
                                              <p:pRg st="15" end="15"/>
                                            </p:txEl>
                                          </p:spTgt>
                                        </p:tgtEl>
                                      </p:cBhvr>
                                    </p:animEffect>
                                  </p:childTnLst>
                                </p:cTn>
                              </p:par>
                              <p:par>
                                <p:cTn id="47" presetID="10" presetClass="entr" presetSubtype="0" fill="hold" nodeType="withEffect">
                                  <p:stCondLst>
                                    <p:cond delay="1000"/>
                                  </p:stCondLst>
                                  <p:childTnLst>
                                    <p:set>
                                      <p:cBhvr>
                                        <p:cTn id="48" dur="1" fill="hold">
                                          <p:stCondLst>
                                            <p:cond delay="0"/>
                                          </p:stCondLst>
                                        </p:cTn>
                                        <p:tgtEl>
                                          <p:spTgt spid="62">
                                            <p:txEl>
                                              <p:pRg st="16" end="16"/>
                                            </p:txEl>
                                          </p:spTgt>
                                        </p:tgtEl>
                                        <p:attrNameLst>
                                          <p:attrName>style.visibility</p:attrName>
                                        </p:attrNameLst>
                                      </p:cBhvr>
                                      <p:to>
                                        <p:strVal val="visible"/>
                                      </p:to>
                                    </p:set>
                                    <p:animEffect transition="in" filter="fade">
                                      <p:cBhvr>
                                        <p:cTn id="49" dur="500"/>
                                        <p:tgtEl>
                                          <p:spTgt spid="62">
                                            <p:txEl>
                                              <p:pRg st="16" end="16"/>
                                            </p:txEl>
                                          </p:spTgt>
                                        </p:tgtEl>
                                      </p:cBhvr>
                                    </p:animEffect>
                                  </p:childTnLst>
                                </p:cTn>
                              </p:par>
                              <p:par>
                                <p:cTn id="50" presetID="10" presetClass="entr" presetSubtype="0" fill="hold" nodeType="withEffect">
                                  <p:stCondLst>
                                    <p:cond delay="1000"/>
                                  </p:stCondLst>
                                  <p:childTnLst>
                                    <p:set>
                                      <p:cBhvr>
                                        <p:cTn id="51" dur="1" fill="hold">
                                          <p:stCondLst>
                                            <p:cond delay="0"/>
                                          </p:stCondLst>
                                        </p:cTn>
                                        <p:tgtEl>
                                          <p:spTgt spid="62">
                                            <p:txEl>
                                              <p:pRg st="17" end="17"/>
                                            </p:txEl>
                                          </p:spTgt>
                                        </p:tgtEl>
                                        <p:attrNameLst>
                                          <p:attrName>style.visibility</p:attrName>
                                        </p:attrNameLst>
                                      </p:cBhvr>
                                      <p:to>
                                        <p:strVal val="visible"/>
                                      </p:to>
                                    </p:set>
                                    <p:animEffect transition="in" filter="fade">
                                      <p:cBhvr>
                                        <p:cTn id="52" dur="500"/>
                                        <p:tgtEl>
                                          <p:spTgt spid="62">
                                            <p:txEl>
                                              <p:pRg st="17" end="17"/>
                                            </p:txEl>
                                          </p:spTgt>
                                        </p:tgtEl>
                                      </p:cBhvr>
                                    </p:animEffect>
                                  </p:childTnLst>
                                </p:cTn>
                              </p:par>
                              <p:par>
                                <p:cTn id="53" presetID="10" presetClass="entr" presetSubtype="0" fill="hold" nodeType="withEffect">
                                  <p:stCondLst>
                                    <p:cond delay="1000"/>
                                  </p:stCondLst>
                                  <p:childTnLst>
                                    <p:set>
                                      <p:cBhvr>
                                        <p:cTn id="54" dur="1" fill="hold">
                                          <p:stCondLst>
                                            <p:cond delay="0"/>
                                          </p:stCondLst>
                                        </p:cTn>
                                        <p:tgtEl>
                                          <p:spTgt spid="62">
                                            <p:txEl>
                                              <p:pRg st="18" end="18"/>
                                            </p:txEl>
                                          </p:spTgt>
                                        </p:tgtEl>
                                        <p:attrNameLst>
                                          <p:attrName>style.visibility</p:attrName>
                                        </p:attrNameLst>
                                      </p:cBhvr>
                                      <p:to>
                                        <p:strVal val="visible"/>
                                      </p:to>
                                    </p:set>
                                    <p:animEffect transition="in" filter="fade">
                                      <p:cBhvr>
                                        <p:cTn id="55" dur="500"/>
                                        <p:tgtEl>
                                          <p:spTgt spid="62">
                                            <p:txEl>
                                              <p:pRg st="18" end="18"/>
                                            </p:txEl>
                                          </p:spTgt>
                                        </p:tgtEl>
                                      </p:cBhvr>
                                    </p:animEffect>
                                  </p:childTnLst>
                                </p:cTn>
                              </p:par>
                              <p:par>
                                <p:cTn id="56" presetID="10" presetClass="entr" presetSubtype="0" fill="hold" nodeType="withEffect">
                                  <p:stCondLst>
                                    <p:cond delay="1000"/>
                                  </p:stCondLst>
                                  <p:childTnLst>
                                    <p:set>
                                      <p:cBhvr>
                                        <p:cTn id="57" dur="1" fill="hold">
                                          <p:stCondLst>
                                            <p:cond delay="0"/>
                                          </p:stCondLst>
                                        </p:cTn>
                                        <p:tgtEl>
                                          <p:spTgt spid="62">
                                            <p:txEl>
                                              <p:pRg st="20" end="20"/>
                                            </p:txEl>
                                          </p:spTgt>
                                        </p:tgtEl>
                                        <p:attrNameLst>
                                          <p:attrName>style.visibility</p:attrName>
                                        </p:attrNameLst>
                                      </p:cBhvr>
                                      <p:to>
                                        <p:strVal val="visible"/>
                                      </p:to>
                                    </p:set>
                                    <p:animEffect transition="in" filter="fade">
                                      <p:cBhvr>
                                        <p:cTn id="58" dur="500"/>
                                        <p:tgtEl>
                                          <p:spTgt spid="62">
                                            <p:txEl>
                                              <p:pRg st="20" end="20"/>
                                            </p:txEl>
                                          </p:spTgt>
                                        </p:tgtEl>
                                      </p:cBhvr>
                                    </p:animEffect>
                                  </p:childTnLst>
                                </p:cTn>
                              </p:par>
                              <p:par>
                                <p:cTn id="59" presetID="10" presetClass="entr" presetSubtype="0" fill="hold" nodeType="withEffect">
                                  <p:stCondLst>
                                    <p:cond delay="1000"/>
                                  </p:stCondLst>
                                  <p:childTnLst>
                                    <p:set>
                                      <p:cBhvr>
                                        <p:cTn id="60" dur="1" fill="hold">
                                          <p:stCondLst>
                                            <p:cond delay="0"/>
                                          </p:stCondLst>
                                        </p:cTn>
                                        <p:tgtEl>
                                          <p:spTgt spid="62">
                                            <p:txEl>
                                              <p:pRg st="21" end="21"/>
                                            </p:txEl>
                                          </p:spTgt>
                                        </p:tgtEl>
                                        <p:attrNameLst>
                                          <p:attrName>style.visibility</p:attrName>
                                        </p:attrNameLst>
                                      </p:cBhvr>
                                      <p:to>
                                        <p:strVal val="visible"/>
                                      </p:to>
                                    </p:set>
                                    <p:animEffect transition="in" filter="fade">
                                      <p:cBhvr>
                                        <p:cTn id="61" dur="500"/>
                                        <p:tgtEl>
                                          <p:spTgt spid="62">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B287-D4A7-45AC-844A-74E21AB22604}"/>
              </a:ext>
            </a:extLst>
          </p:cNvPr>
          <p:cNvSpPr>
            <a:spLocks noGrp="1"/>
          </p:cNvSpPr>
          <p:nvPr>
            <p:ph type="title" idx="4294967295"/>
          </p:nvPr>
        </p:nvSpPr>
        <p:spPr>
          <a:xfrm>
            <a:off x="0" y="276225"/>
            <a:ext cx="8521700" cy="579438"/>
          </a:xfrm>
        </p:spPr>
        <p:txBody>
          <a:bodyPr>
            <a:normAutofit fontScale="90000"/>
          </a:bodyPr>
          <a:lstStyle/>
          <a:p>
            <a:r>
              <a:rPr lang="en-GB" dirty="0"/>
              <a:t>Specific arrangements for SATs</a:t>
            </a:r>
          </a:p>
        </p:txBody>
      </p:sp>
      <p:sp>
        <p:nvSpPr>
          <p:cNvPr id="3" name="Text Placeholder 2">
            <a:extLst>
              <a:ext uri="{FF2B5EF4-FFF2-40B4-BE49-F238E27FC236}">
                <a16:creationId xmlns:a16="http://schemas.microsoft.com/office/drawing/2014/main" id="{FB09FA8A-9677-4CD5-B12B-7EA5891ECBB0}"/>
              </a:ext>
            </a:extLst>
          </p:cNvPr>
          <p:cNvSpPr>
            <a:spLocks noGrp="1"/>
          </p:cNvSpPr>
          <p:nvPr>
            <p:ph type="body" idx="4294967295"/>
          </p:nvPr>
        </p:nvSpPr>
        <p:spPr>
          <a:xfrm>
            <a:off x="0" y="985838"/>
            <a:ext cx="8521700" cy="5105400"/>
          </a:xfrm>
        </p:spPr>
        <p:txBody>
          <a:bodyPr/>
          <a:lstStyle/>
          <a:p>
            <a:pPr marL="114300" indent="0">
              <a:buNone/>
            </a:pPr>
            <a:r>
              <a:rPr lang="en-GB" dirty="0"/>
              <a:t>Children with additional needs (who have similar support as part of day-to-day learning in school) may be allotted specific arrangements, including:</a:t>
            </a:r>
          </a:p>
          <a:p>
            <a:r>
              <a:rPr lang="en-GB" dirty="0"/>
              <a:t>Additional (extra) time;</a:t>
            </a:r>
          </a:p>
          <a:p>
            <a:r>
              <a:rPr lang="en-GB" dirty="0"/>
              <a:t>Tests being opened early to be modified;</a:t>
            </a:r>
          </a:p>
          <a:p>
            <a:r>
              <a:rPr lang="en-GB" dirty="0"/>
              <a:t>An adult to scribe (write) for them;</a:t>
            </a:r>
          </a:p>
          <a:p>
            <a:r>
              <a:rPr lang="en-GB" dirty="0"/>
              <a:t>Using word processors independently; </a:t>
            </a:r>
          </a:p>
          <a:p>
            <a:r>
              <a:rPr lang="en-GB" dirty="0"/>
              <a:t>An adult to read for them (including a translator);</a:t>
            </a:r>
          </a:p>
          <a:p>
            <a:r>
              <a:rPr lang="en-GB" dirty="0"/>
              <a:t>The use of prompts or rest breaks;</a:t>
            </a:r>
          </a:p>
          <a:p>
            <a:r>
              <a:rPr lang="en-GB" dirty="0"/>
              <a:t>Arrangements for children who are ill or injured at the time of the tests. </a:t>
            </a:r>
          </a:p>
          <a:p>
            <a:pPr marL="114300" indent="0">
              <a:buNone/>
            </a:pPr>
            <a:endParaRPr lang="en-GB" dirty="0"/>
          </a:p>
          <a:p>
            <a:pPr marL="114300" indent="0">
              <a:buNone/>
            </a:pPr>
            <a:r>
              <a:rPr lang="en-GB" sz="1050" i="1" dirty="0">
                <a:solidFill>
                  <a:srgbClr val="000000"/>
                </a:solidFill>
                <a:latin typeface="Arial"/>
                <a:ea typeface="Arial"/>
                <a:cs typeface="Arial"/>
                <a:sym typeface="Arial"/>
              </a:rPr>
              <a:t>Pupils with an EHCP are automatically allowed up to 25% additional time (except for the spelling paper, which is not strictly timed). Pupils who use the modified large print or braille versions of the tests are automatically allowed up to 100% additional time.</a:t>
            </a:r>
            <a:endParaRPr lang="en-GB" sz="700" i="1" dirty="0"/>
          </a:p>
        </p:txBody>
      </p:sp>
      <p:sp>
        <p:nvSpPr>
          <p:cNvPr id="4" name="Slide Number Placeholder 3">
            <a:extLst>
              <a:ext uri="{FF2B5EF4-FFF2-40B4-BE49-F238E27FC236}">
                <a16:creationId xmlns:a16="http://schemas.microsoft.com/office/drawing/2014/main" id="{7F1F3E47-6F53-4882-989A-63594D25EBDB}"/>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24</a:t>
            </a:fld>
            <a:endParaRPr lang="en"/>
          </a:p>
        </p:txBody>
      </p:sp>
    </p:spTree>
    <p:extLst>
      <p:ext uri="{BB962C8B-B14F-4D97-AF65-F5344CB8AC3E}">
        <p14:creationId xmlns:p14="http://schemas.microsoft.com/office/powerpoint/2010/main" val="271327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What happens with the results?</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63" name="Google Shape;63;p4"/>
          <p:cNvSpPr txBox="1"/>
          <p:nvPr/>
        </p:nvSpPr>
        <p:spPr>
          <a:xfrm>
            <a:off x="450559" y="1233016"/>
            <a:ext cx="8237486" cy="4285001"/>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108000" tIns="72000" rIns="108000" bIns="72000" anchor="t" anchorCtr="0">
            <a:spAutoFit/>
          </a:bodyPr>
          <a:lstStyle/>
          <a:p>
            <a:pPr marL="285750" lvl="0" indent="-285750">
              <a:spcAft>
                <a:spcPts val="600"/>
              </a:spcAft>
              <a:buFont typeface="Arial" panose="020B0604020202020204" pitchFamily="34" charset="0"/>
              <a:buChar char="•"/>
            </a:pPr>
            <a:r>
              <a:rPr lang="en-GB" sz="1600" dirty="0">
                <a:solidFill>
                  <a:schemeClr val="dk1"/>
                </a:solidFill>
                <a:latin typeface="Roboto"/>
                <a:ea typeface="Roboto"/>
                <a:cs typeface="Roboto"/>
                <a:sym typeface="Roboto"/>
              </a:rPr>
              <a:t>For 2023, school results in the end of key stage assessments will be published in performance tables.</a:t>
            </a:r>
          </a:p>
          <a:p>
            <a:pPr lvl="0">
              <a:spcAft>
                <a:spcPts val="600"/>
              </a:spcAft>
            </a:pPr>
            <a:r>
              <a:rPr lang="en-GB" sz="1600" dirty="0">
                <a:solidFill>
                  <a:schemeClr val="dk1"/>
                </a:solidFill>
                <a:latin typeface="Roboto"/>
                <a:ea typeface="Roboto"/>
                <a:cs typeface="Roboto"/>
                <a:sym typeface="Roboto"/>
              </a:rPr>
              <a:t> </a:t>
            </a:r>
          </a:p>
          <a:p>
            <a:pPr marL="285750" lvl="0" indent="-285750">
              <a:spcAft>
                <a:spcPts val="600"/>
              </a:spcAft>
              <a:buFont typeface="Arial" panose="020B0604020202020204" pitchFamily="34" charset="0"/>
              <a:buChar char="•"/>
            </a:pPr>
            <a:r>
              <a:rPr lang="en-GB" sz="1600" dirty="0">
                <a:solidFill>
                  <a:schemeClr val="dk1"/>
                </a:solidFill>
                <a:latin typeface="Roboto"/>
                <a:ea typeface="Roboto"/>
                <a:cs typeface="Roboto"/>
                <a:sym typeface="Roboto"/>
              </a:rPr>
              <a:t>School results will be shared with the school, their local authority or academy trust  and Ofsted to support school improvement.</a:t>
            </a:r>
          </a:p>
          <a:p>
            <a:pPr lvl="0">
              <a:spcAft>
                <a:spcPts val="600"/>
              </a:spcAft>
            </a:pPr>
            <a:endParaRPr lang="en-GB" sz="1600" dirty="0">
              <a:solidFill>
                <a:schemeClr val="dk1"/>
              </a:solidFill>
              <a:latin typeface="Roboto"/>
              <a:ea typeface="Roboto"/>
              <a:cs typeface="Roboto"/>
              <a:sym typeface="Roboto"/>
            </a:endParaRPr>
          </a:p>
          <a:p>
            <a:pPr marL="285750" lvl="0" indent="-285750">
              <a:spcAft>
                <a:spcPts val="600"/>
              </a:spcAft>
              <a:buFont typeface="Arial" panose="020B0604020202020204" pitchFamily="34" charset="0"/>
              <a:buChar char="•"/>
            </a:pPr>
            <a:r>
              <a:rPr lang="en-GB" sz="1600" dirty="0">
                <a:solidFill>
                  <a:schemeClr val="dk1"/>
                </a:solidFill>
                <a:latin typeface="Roboto"/>
                <a:ea typeface="Roboto"/>
                <a:cs typeface="Roboto"/>
                <a:sym typeface="Roboto"/>
              </a:rPr>
              <a:t>Scans of marked pupil test papers and test results are published online in July and can be accessed by the school. </a:t>
            </a:r>
          </a:p>
          <a:p>
            <a:pPr marL="285750" lvl="0" indent="-285750">
              <a:spcAft>
                <a:spcPts val="600"/>
              </a:spcAft>
              <a:buFont typeface="Arial" panose="020B0604020202020204" pitchFamily="34" charset="0"/>
              <a:buChar char="•"/>
            </a:pPr>
            <a:endParaRPr lang="en-GB" sz="1600" dirty="0">
              <a:solidFill>
                <a:schemeClr val="dk1"/>
              </a:solidFill>
              <a:latin typeface="Roboto"/>
              <a:ea typeface="Roboto"/>
              <a:cs typeface="Roboto"/>
              <a:sym typeface="Roboto"/>
            </a:endParaRPr>
          </a:p>
          <a:p>
            <a:pPr marL="285750" lvl="0" indent="-285750">
              <a:spcAft>
                <a:spcPts val="600"/>
              </a:spcAft>
              <a:buFont typeface="Arial" panose="020B0604020202020204" pitchFamily="34" charset="0"/>
              <a:buChar char="•"/>
            </a:pPr>
            <a:r>
              <a:rPr lang="en-GB" sz="1600" dirty="0">
                <a:solidFill>
                  <a:schemeClr val="dk1"/>
                </a:solidFill>
                <a:latin typeface="Roboto"/>
                <a:ea typeface="Roboto"/>
                <a:cs typeface="Roboto"/>
                <a:sym typeface="Roboto"/>
              </a:rPr>
              <a:t>Each child will receive a scaled score for their performance on the tests. This is a score between 80 and 120, where a score of 100is considered to be average or working at the expected level of attainment at the end of primary school. </a:t>
            </a:r>
          </a:p>
          <a:p>
            <a:pPr lvl="0">
              <a:spcAft>
                <a:spcPts val="600"/>
              </a:spcAft>
            </a:pPr>
            <a:endParaRPr lang="en-GB" sz="1600" dirty="0">
              <a:solidFill>
                <a:schemeClr val="dk1"/>
              </a:solidFill>
              <a:latin typeface="Roboto"/>
              <a:ea typeface="Roboto"/>
              <a:cs typeface="Roboto"/>
              <a:sym typeface="Roboto"/>
            </a:endParaRPr>
          </a:p>
          <a:p>
            <a:pPr marL="285750" lvl="0" indent="-285750">
              <a:spcAft>
                <a:spcPts val="600"/>
              </a:spcAft>
              <a:buFont typeface="Arial" panose="020B0604020202020204" pitchFamily="34" charset="0"/>
              <a:buChar char="•"/>
            </a:pPr>
            <a:r>
              <a:rPr lang="en-GB" sz="1600" b="1" dirty="0">
                <a:solidFill>
                  <a:schemeClr val="accent1"/>
                </a:solidFill>
                <a:latin typeface="Roboto"/>
                <a:ea typeface="Roboto"/>
                <a:cs typeface="Roboto"/>
                <a:sym typeface="Roboto"/>
              </a:rPr>
              <a:t>We will share pupils’ results in a letter, which is sent home to parents in July. </a:t>
            </a:r>
          </a:p>
        </p:txBody>
      </p:sp>
      <p:pic>
        <p:nvPicPr>
          <p:cNvPr id="6" name="Picture 5">
            <a:extLst>
              <a:ext uri="{FF2B5EF4-FFF2-40B4-BE49-F238E27FC236}">
                <a16:creationId xmlns:a16="http://schemas.microsoft.com/office/drawing/2014/main" id="{B98DAD17-307C-4637-8C67-77CA8A65F80B}"/>
              </a:ext>
            </a:extLst>
          </p:cNvPr>
          <p:cNvPicPr>
            <a:picLocks noChangeAspect="1"/>
          </p:cNvPicPr>
          <p:nvPr/>
        </p:nvPicPr>
        <p:blipFill>
          <a:blip r:embed="rId6"/>
          <a:srcRect/>
          <a:stretch/>
        </p:blipFill>
        <p:spPr>
          <a:xfrm>
            <a:off x="6873922" y="5348565"/>
            <a:ext cx="1965277" cy="1310303"/>
          </a:xfrm>
          <a:prstGeom prst="rect">
            <a:avLst/>
          </a:prstGeom>
        </p:spPr>
      </p:pic>
    </p:spTree>
    <p:extLst>
      <p:ext uri="{BB962C8B-B14F-4D97-AF65-F5344CB8AC3E}">
        <p14:creationId xmlns:p14="http://schemas.microsoft.com/office/powerpoint/2010/main" val="1382903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How we will help your child?</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66" name="Google Shape;66;p4"/>
          <p:cNvSpPr txBox="1"/>
          <p:nvPr/>
        </p:nvSpPr>
        <p:spPr>
          <a:xfrm>
            <a:off x="454395" y="1569721"/>
            <a:ext cx="3958579" cy="2090038"/>
          </a:xfrm>
          <a:prstGeom prst="rect">
            <a:avLst/>
          </a:prstGeom>
          <a:solidFill>
            <a:srgbClr val="D2D8EF"/>
          </a:solidFill>
          <a:ln>
            <a:noFill/>
          </a:ln>
        </p:spPr>
        <p:txBody>
          <a:bodyPr spcFirstLastPara="1" wrap="square" lIns="108000" tIns="108000" rIns="108000" bIns="108000" anchor="ctr" anchorCtr="0">
            <a:noAutofit/>
          </a:bodyPr>
          <a:lstStyle/>
          <a:p>
            <a:pPr lvl="0" algn="ctr"/>
            <a:r>
              <a:rPr lang="en-GB" sz="1600" dirty="0">
                <a:solidFill>
                  <a:schemeClr val="dk1"/>
                </a:solidFill>
                <a:latin typeface="Roboto"/>
                <a:ea typeface="Roboto"/>
                <a:cs typeface="Roboto"/>
                <a:sym typeface="Roboto"/>
              </a:rPr>
              <a:t>We will be completing lots of</a:t>
            </a:r>
            <a:r>
              <a:rPr lang="en-GB" sz="1600" b="1" dirty="0">
                <a:solidFill>
                  <a:schemeClr val="accent1">
                    <a:lumMod val="75000"/>
                  </a:schemeClr>
                </a:solidFill>
                <a:latin typeface="Roboto"/>
                <a:ea typeface="Roboto"/>
                <a:cs typeface="Roboto"/>
                <a:sym typeface="Roboto"/>
              </a:rPr>
              <a:t> practise papers </a:t>
            </a:r>
            <a:r>
              <a:rPr lang="en-GB" sz="1600" dirty="0">
                <a:solidFill>
                  <a:schemeClr val="dk1"/>
                </a:solidFill>
                <a:latin typeface="Roboto"/>
                <a:ea typeface="Roboto"/>
                <a:cs typeface="Roboto"/>
                <a:sym typeface="Roboto"/>
              </a:rPr>
              <a:t>to ensure that the children are familiar with the types of questions and timings of the tests.</a:t>
            </a:r>
            <a:endParaRPr lang="en-GB" sz="1600" dirty="0">
              <a:solidFill>
                <a:schemeClr val="accent1">
                  <a:lumMod val="75000"/>
                </a:schemeClr>
              </a:solidFill>
              <a:latin typeface="Roboto"/>
              <a:ea typeface="Roboto"/>
              <a:cs typeface="Roboto"/>
              <a:sym typeface="Roboto"/>
            </a:endParaRPr>
          </a:p>
        </p:txBody>
      </p:sp>
      <p:sp>
        <p:nvSpPr>
          <p:cNvPr id="16" name="Google Shape;66;p4">
            <a:extLst>
              <a:ext uri="{FF2B5EF4-FFF2-40B4-BE49-F238E27FC236}">
                <a16:creationId xmlns:a16="http://schemas.microsoft.com/office/drawing/2014/main" id="{7F5E4A60-F826-4F9D-BC23-1A09EFDA7254}"/>
              </a:ext>
            </a:extLst>
          </p:cNvPr>
          <p:cNvSpPr txBox="1"/>
          <p:nvPr/>
        </p:nvSpPr>
        <p:spPr>
          <a:xfrm>
            <a:off x="4731026" y="1569721"/>
            <a:ext cx="3958579" cy="2090038"/>
          </a:xfrm>
          <a:prstGeom prst="rect">
            <a:avLst/>
          </a:prstGeom>
          <a:solidFill>
            <a:srgbClr val="D2D8EF"/>
          </a:solidFill>
          <a:ln>
            <a:noFill/>
          </a:ln>
        </p:spPr>
        <p:txBody>
          <a:bodyPr spcFirstLastPara="1" wrap="square" lIns="108000" tIns="108000" rIns="108000" bIns="108000" anchor="ctr" anchorCtr="0">
            <a:noAutofit/>
          </a:bodyPr>
          <a:lstStyle/>
          <a:p>
            <a:pPr lvl="0" algn="ctr"/>
            <a:r>
              <a:rPr lang="en-GB" sz="1600" dirty="0">
                <a:solidFill>
                  <a:schemeClr val="dk1"/>
                </a:solidFill>
                <a:latin typeface="Roboto"/>
                <a:ea typeface="Roboto"/>
                <a:cs typeface="Roboto"/>
                <a:sym typeface="Roboto"/>
              </a:rPr>
              <a:t>We have </a:t>
            </a:r>
            <a:r>
              <a:rPr lang="en-GB" sz="1600" b="1" dirty="0">
                <a:solidFill>
                  <a:schemeClr val="accent1">
                    <a:lumMod val="75000"/>
                  </a:schemeClr>
                </a:solidFill>
                <a:latin typeface="Roboto"/>
                <a:ea typeface="Roboto"/>
                <a:cs typeface="Roboto"/>
                <a:sym typeface="Roboto"/>
              </a:rPr>
              <a:t>reassigned our timetable </a:t>
            </a:r>
            <a:r>
              <a:rPr lang="en-GB" sz="1600" dirty="0">
                <a:solidFill>
                  <a:schemeClr val="dk1"/>
                </a:solidFill>
                <a:latin typeface="Roboto"/>
                <a:ea typeface="Roboto"/>
                <a:cs typeface="Roboto"/>
                <a:sym typeface="Roboto"/>
              </a:rPr>
              <a:t>so that afternoon sessions are based on an area of the KS2 SATs. </a:t>
            </a:r>
            <a:r>
              <a:rPr lang="en-GB" sz="1600" dirty="0" err="1">
                <a:solidFill>
                  <a:schemeClr val="dk1"/>
                </a:solidFill>
                <a:latin typeface="Roboto"/>
                <a:ea typeface="Roboto"/>
                <a:cs typeface="Roboto"/>
                <a:sym typeface="Roboto"/>
              </a:rPr>
              <a:t>I</a:t>
            </a:r>
            <a:r>
              <a:rPr lang="en-GB" sz="1600" b="1" dirty="0" err="1">
                <a:solidFill>
                  <a:schemeClr val="accent1">
                    <a:lumMod val="75000"/>
                  </a:schemeClr>
                </a:solidFill>
                <a:latin typeface="Roboto"/>
                <a:ea typeface="Roboto"/>
                <a:cs typeface="Roboto"/>
                <a:sym typeface="Roboto"/>
              </a:rPr>
              <a:t>.e</a:t>
            </a:r>
            <a:r>
              <a:rPr lang="en-GB" sz="1600" b="1" dirty="0">
                <a:solidFill>
                  <a:schemeClr val="accent1">
                    <a:lumMod val="75000"/>
                  </a:schemeClr>
                </a:solidFill>
                <a:latin typeface="Roboto"/>
                <a:ea typeface="Roboto"/>
                <a:cs typeface="Roboto"/>
                <a:sym typeface="Roboto"/>
              </a:rPr>
              <a:t> Tuesday afternoon- comprehension focus.</a:t>
            </a:r>
          </a:p>
        </p:txBody>
      </p:sp>
      <p:sp>
        <p:nvSpPr>
          <p:cNvPr id="17" name="Google Shape;66;p4">
            <a:extLst>
              <a:ext uri="{FF2B5EF4-FFF2-40B4-BE49-F238E27FC236}">
                <a16:creationId xmlns:a16="http://schemas.microsoft.com/office/drawing/2014/main" id="{EF77B977-9708-41D0-B2EB-40B9F824C77A}"/>
              </a:ext>
            </a:extLst>
          </p:cNvPr>
          <p:cNvSpPr txBox="1"/>
          <p:nvPr/>
        </p:nvSpPr>
        <p:spPr>
          <a:xfrm>
            <a:off x="454395" y="3874654"/>
            <a:ext cx="3958579" cy="2090038"/>
          </a:xfrm>
          <a:prstGeom prst="rect">
            <a:avLst/>
          </a:prstGeom>
          <a:solidFill>
            <a:srgbClr val="D2D8EF"/>
          </a:solidFill>
          <a:ln>
            <a:noFill/>
          </a:ln>
        </p:spPr>
        <p:txBody>
          <a:bodyPr spcFirstLastPara="1" wrap="square" lIns="108000" tIns="108000" rIns="108000" bIns="108000" anchor="ctr" anchorCtr="0">
            <a:noAutofit/>
          </a:bodyPr>
          <a:lstStyle/>
          <a:p>
            <a:pPr algn="ctr"/>
            <a:r>
              <a:rPr lang="en-GB" sz="1600" dirty="0">
                <a:solidFill>
                  <a:schemeClr val="dk1"/>
                </a:solidFill>
                <a:latin typeface="Roboto"/>
                <a:ea typeface="Roboto"/>
                <a:cs typeface="Roboto"/>
                <a:sym typeface="Roboto"/>
              </a:rPr>
              <a:t>We will try to ensure that we are </a:t>
            </a:r>
            <a:r>
              <a:rPr lang="en-GB" sz="1600" b="1" dirty="0">
                <a:solidFill>
                  <a:schemeClr val="accent1">
                    <a:lumMod val="75000"/>
                  </a:schemeClr>
                </a:solidFill>
                <a:latin typeface="Roboto"/>
                <a:ea typeface="Roboto"/>
                <a:cs typeface="Roboto"/>
                <a:sym typeface="Roboto"/>
              </a:rPr>
              <a:t>positive and calm</a:t>
            </a:r>
            <a:r>
              <a:rPr lang="en-GB" sz="1600" dirty="0">
                <a:solidFill>
                  <a:schemeClr val="dk1"/>
                </a:solidFill>
                <a:latin typeface="Roboto"/>
                <a:ea typeface="Roboto"/>
                <a:cs typeface="Roboto"/>
                <a:sym typeface="Roboto"/>
              </a:rPr>
              <a:t> to help the children develop their own </a:t>
            </a:r>
            <a:r>
              <a:rPr lang="en-GB" sz="1600" b="1" dirty="0">
                <a:solidFill>
                  <a:schemeClr val="accent1">
                    <a:lumMod val="75000"/>
                  </a:schemeClr>
                </a:solidFill>
                <a:latin typeface="Roboto"/>
                <a:ea typeface="Roboto"/>
                <a:cs typeface="Roboto"/>
                <a:sym typeface="Roboto"/>
              </a:rPr>
              <a:t>positive mindset</a:t>
            </a:r>
            <a:r>
              <a:rPr lang="en-GB" sz="1600" dirty="0">
                <a:solidFill>
                  <a:schemeClr val="dk1"/>
                </a:solidFill>
                <a:latin typeface="Roboto"/>
                <a:ea typeface="Roboto"/>
                <a:cs typeface="Roboto"/>
                <a:sym typeface="Roboto"/>
              </a:rPr>
              <a:t>. We want to get rid of </a:t>
            </a:r>
            <a:r>
              <a:rPr lang="en-GB" sz="1600" b="1" dirty="0">
                <a:solidFill>
                  <a:schemeClr val="accent1">
                    <a:lumMod val="75000"/>
                  </a:schemeClr>
                </a:solidFill>
                <a:latin typeface="Roboto"/>
                <a:ea typeface="Roboto"/>
                <a:cs typeface="Roboto"/>
                <a:sym typeface="Roboto"/>
              </a:rPr>
              <a:t>‘can’t’ and negative mindsets</a:t>
            </a:r>
            <a:r>
              <a:rPr lang="en-GB" sz="1600" dirty="0">
                <a:solidFill>
                  <a:schemeClr val="dk1"/>
                </a:solidFill>
                <a:latin typeface="Roboto"/>
                <a:ea typeface="Roboto"/>
                <a:cs typeface="Roboto"/>
                <a:sym typeface="Roboto"/>
              </a:rPr>
              <a:t>.</a:t>
            </a:r>
          </a:p>
          <a:p>
            <a:pPr algn="ctr"/>
            <a:endParaRPr lang="en-GB" sz="1600" dirty="0">
              <a:solidFill>
                <a:schemeClr val="dk1"/>
              </a:solidFill>
              <a:latin typeface="Roboto"/>
              <a:ea typeface="Roboto"/>
              <a:cs typeface="Roboto"/>
              <a:sym typeface="Roboto"/>
            </a:endParaRPr>
          </a:p>
          <a:p>
            <a:pPr algn="ctr"/>
            <a:r>
              <a:rPr lang="en-GB" sz="1600" b="1" dirty="0">
                <a:solidFill>
                  <a:schemeClr val="accent1">
                    <a:lumMod val="75000"/>
                  </a:schemeClr>
                </a:solidFill>
                <a:latin typeface="Roboto"/>
                <a:ea typeface="Roboto"/>
                <a:cs typeface="Roboto"/>
                <a:sym typeface="Roboto"/>
              </a:rPr>
              <a:t>You all can do this! </a:t>
            </a:r>
          </a:p>
        </p:txBody>
      </p:sp>
      <p:sp>
        <p:nvSpPr>
          <p:cNvPr id="18" name="Google Shape;66;p4">
            <a:extLst>
              <a:ext uri="{FF2B5EF4-FFF2-40B4-BE49-F238E27FC236}">
                <a16:creationId xmlns:a16="http://schemas.microsoft.com/office/drawing/2014/main" id="{30C97D85-7592-40EF-9024-C0656797CA37}"/>
              </a:ext>
            </a:extLst>
          </p:cNvPr>
          <p:cNvSpPr txBox="1"/>
          <p:nvPr/>
        </p:nvSpPr>
        <p:spPr>
          <a:xfrm>
            <a:off x="4731026" y="3874654"/>
            <a:ext cx="3958579" cy="2090038"/>
          </a:xfrm>
          <a:prstGeom prst="rect">
            <a:avLst/>
          </a:prstGeom>
          <a:solidFill>
            <a:srgbClr val="D2D8EF"/>
          </a:solidFill>
          <a:ln>
            <a:noFill/>
          </a:ln>
        </p:spPr>
        <p:txBody>
          <a:bodyPr spcFirstLastPara="1" wrap="square" lIns="108000" tIns="108000" rIns="108000" bIns="108000" anchor="ctr" anchorCtr="0">
            <a:noAutofit/>
          </a:bodyPr>
          <a:lstStyle/>
          <a:p>
            <a:pPr algn="ctr"/>
            <a:r>
              <a:rPr lang="en-GB" sz="1600" dirty="0">
                <a:solidFill>
                  <a:schemeClr val="dk1"/>
                </a:solidFill>
                <a:latin typeface="Roboto"/>
                <a:ea typeface="Roboto"/>
                <a:cs typeface="Roboto"/>
                <a:sym typeface="Roboto"/>
              </a:rPr>
              <a:t>The week before SATs homework will be to ensure that children have a calm weekend before. So mindfulness activities will be set such as </a:t>
            </a:r>
            <a:r>
              <a:rPr lang="en-GB" sz="1600" b="1" dirty="0">
                <a:solidFill>
                  <a:schemeClr val="accent1">
                    <a:lumMod val="75000"/>
                  </a:schemeClr>
                </a:solidFill>
                <a:latin typeface="Roboto"/>
                <a:ea typeface="Roboto"/>
                <a:cs typeface="Roboto"/>
                <a:sym typeface="Roboto"/>
              </a:rPr>
              <a:t>go for a walk, enjoy the Coronation celebrations, read your favourite book.</a:t>
            </a:r>
          </a:p>
        </p:txBody>
      </p:sp>
    </p:spTree>
    <p:extLst>
      <p:ext uri="{BB962C8B-B14F-4D97-AF65-F5344CB8AC3E}">
        <p14:creationId xmlns:p14="http://schemas.microsoft.com/office/powerpoint/2010/main" val="1163821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DF4C0-C2F2-4FF6-925C-E25956C79585}"/>
              </a:ext>
            </a:extLst>
          </p:cNvPr>
          <p:cNvSpPr>
            <a:spLocks noGrp="1"/>
          </p:cNvSpPr>
          <p:nvPr>
            <p:ph type="title" idx="4294967295"/>
          </p:nvPr>
        </p:nvSpPr>
        <p:spPr>
          <a:xfrm>
            <a:off x="0" y="638174"/>
            <a:ext cx="8521700" cy="579438"/>
          </a:xfrm>
        </p:spPr>
        <p:txBody>
          <a:bodyPr>
            <a:normAutofit fontScale="90000"/>
          </a:bodyPr>
          <a:lstStyle/>
          <a:p>
            <a:r>
              <a:rPr lang="en-GB" dirty="0"/>
              <a:t>Supporting your child in preparing for the SATs</a:t>
            </a:r>
          </a:p>
        </p:txBody>
      </p:sp>
      <p:sp>
        <p:nvSpPr>
          <p:cNvPr id="3" name="Text Placeholder 2">
            <a:extLst>
              <a:ext uri="{FF2B5EF4-FFF2-40B4-BE49-F238E27FC236}">
                <a16:creationId xmlns:a16="http://schemas.microsoft.com/office/drawing/2014/main" id="{85A2505B-3844-4AD7-B2E2-D185A589BEE8}"/>
              </a:ext>
            </a:extLst>
          </p:cNvPr>
          <p:cNvSpPr>
            <a:spLocks noGrp="1"/>
          </p:cNvSpPr>
          <p:nvPr>
            <p:ph type="body" idx="4294967295"/>
          </p:nvPr>
        </p:nvSpPr>
        <p:spPr>
          <a:xfrm>
            <a:off x="0" y="1217612"/>
            <a:ext cx="8521700" cy="4043363"/>
          </a:xfrm>
        </p:spPr>
        <p:txBody>
          <a:bodyPr>
            <a:noAutofit/>
          </a:bodyPr>
          <a:lstStyle/>
          <a:p>
            <a:pPr marL="114300" indent="0">
              <a:buNone/>
            </a:pPr>
            <a:r>
              <a:rPr lang="en-GB" sz="1600" dirty="0"/>
              <a:t>Firstly, a positive attitude goes a long way. Give them as much encouragement and support as you can (but we don’t need to tell you that)!</a:t>
            </a:r>
          </a:p>
          <a:p>
            <a:pPr marL="114300" indent="0">
              <a:buNone/>
            </a:pPr>
            <a:r>
              <a:rPr lang="en-GB" sz="1600" dirty="0"/>
              <a:t>Tips:</a:t>
            </a:r>
          </a:p>
          <a:p>
            <a:r>
              <a:rPr lang="en-GB" sz="1600" dirty="0"/>
              <a:t>Don’t use past papers as they are used in school to prepare the children. </a:t>
            </a:r>
          </a:p>
          <a:p>
            <a:r>
              <a:rPr lang="en-GB" sz="1600" dirty="0"/>
              <a:t>Attend any SATs meetings at school (or read any literature sent home).</a:t>
            </a:r>
          </a:p>
          <a:p>
            <a:r>
              <a:rPr lang="en-GB" sz="1600" dirty="0"/>
              <a:t>Talk to your child’s class teacher if you have any concerns rather than worry your child.</a:t>
            </a:r>
          </a:p>
          <a:p>
            <a:r>
              <a:rPr lang="en-GB" sz="1600" dirty="0"/>
              <a:t>Encourage your child to talk to their teacher or a trusted adult (including yourself) about their anxieties. Don’t forget that a small amount of anxiety is normal and not harmful.</a:t>
            </a:r>
          </a:p>
          <a:p>
            <a:r>
              <a:rPr lang="en-GB" sz="1600" dirty="0"/>
              <a:t>Give your child a quiet, distraction free space to complete homework or study and ensuring all homework tasks are completed. </a:t>
            </a:r>
          </a:p>
          <a:p>
            <a:pPr lvl="0"/>
            <a:r>
              <a:rPr lang="en-GB" sz="1600" dirty="0"/>
              <a:t>Give your child time to go outside and reduce screen time for games. Use screen time for </a:t>
            </a:r>
            <a:r>
              <a:rPr lang="en-GB" sz="1600" dirty="0">
                <a:solidFill>
                  <a:schemeClr val="dk1"/>
                </a:solidFill>
              </a:rPr>
              <a:t>activities like </a:t>
            </a:r>
            <a:r>
              <a:rPr lang="en-GB" sz="1600" b="1" dirty="0">
                <a:solidFill>
                  <a:schemeClr val="accent1">
                    <a:lumMod val="75000"/>
                  </a:schemeClr>
                </a:solidFill>
              </a:rPr>
              <a:t>Times Tables Rock Stars and practise online tests</a:t>
            </a:r>
            <a:r>
              <a:rPr lang="en-GB" sz="1600" dirty="0">
                <a:solidFill>
                  <a:schemeClr val="accent1">
                    <a:lumMod val="75000"/>
                  </a:schemeClr>
                </a:solidFill>
              </a:rPr>
              <a:t> </a:t>
            </a:r>
            <a:r>
              <a:rPr lang="en-GB" sz="1600" dirty="0">
                <a:solidFill>
                  <a:schemeClr val="dk1"/>
                </a:solidFill>
              </a:rPr>
              <a:t>to practise skills at home. (Links at the end of PowerPoint)</a:t>
            </a:r>
            <a:endParaRPr lang="en-GB" sz="1600" dirty="0"/>
          </a:p>
          <a:p>
            <a:r>
              <a:rPr lang="en-GB" sz="1600" dirty="0"/>
              <a:t>Ensure your child is eating and drinking well and getting a good amount of sleep.</a:t>
            </a:r>
          </a:p>
          <a:p>
            <a:r>
              <a:rPr lang="en-GB" sz="1600" dirty="0"/>
              <a:t>Plan something nice and fun for the weekends before and after SATs. This will help them to relax before the SATs and give them something to look forward to after. </a:t>
            </a:r>
          </a:p>
        </p:txBody>
      </p:sp>
      <p:sp>
        <p:nvSpPr>
          <p:cNvPr id="4" name="Slide Number Placeholder 3">
            <a:extLst>
              <a:ext uri="{FF2B5EF4-FFF2-40B4-BE49-F238E27FC236}">
                <a16:creationId xmlns:a16="http://schemas.microsoft.com/office/drawing/2014/main" id="{F7DE0EE1-7654-4FCC-A4AE-120D4841E9D2}"/>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27</a:t>
            </a:fld>
            <a:endParaRPr lang="en"/>
          </a:p>
        </p:txBody>
      </p:sp>
    </p:spTree>
    <p:extLst>
      <p:ext uri="{BB962C8B-B14F-4D97-AF65-F5344CB8AC3E}">
        <p14:creationId xmlns:p14="http://schemas.microsoft.com/office/powerpoint/2010/main" val="268173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2A41-0A42-46CD-AD70-4E98E55DB9B9}"/>
              </a:ext>
            </a:extLst>
          </p:cNvPr>
          <p:cNvSpPr>
            <a:spLocks noGrp="1"/>
          </p:cNvSpPr>
          <p:nvPr>
            <p:ph type="title" idx="4294967295"/>
          </p:nvPr>
        </p:nvSpPr>
        <p:spPr>
          <a:xfrm>
            <a:off x="0" y="576263"/>
            <a:ext cx="8521700" cy="579438"/>
          </a:xfrm>
        </p:spPr>
        <p:txBody>
          <a:bodyPr>
            <a:normAutofit fontScale="90000"/>
          </a:bodyPr>
          <a:lstStyle/>
          <a:p>
            <a:r>
              <a:rPr lang="en-GB" dirty="0"/>
              <a:t>Supporting your child in preparing for the SATs</a:t>
            </a:r>
          </a:p>
        </p:txBody>
      </p:sp>
      <p:sp>
        <p:nvSpPr>
          <p:cNvPr id="3" name="Text Placeholder 2">
            <a:extLst>
              <a:ext uri="{FF2B5EF4-FFF2-40B4-BE49-F238E27FC236}">
                <a16:creationId xmlns:a16="http://schemas.microsoft.com/office/drawing/2014/main" id="{C18DEC1D-D834-4F62-AE38-1883A34C3F3E}"/>
              </a:ext>
            </a:extLst>
          </p:cNvPr>
          <p:cNvSpPr>
            <a:spLocks noGrp="1"/>
          </p:cNvSpPr>
          <p:nvPr>
            <p:ph type="body" idx="4294967295"/>
          </p:nvPr>
        </p:nvSpPr>
        <p:spPr>
          <a:xfrm>
            <a:off x="-1" y="1374775"/>
            <a:ext cx="9286875" cy="5367338"/>
          </a:xfrm>
        </p:spPr>
        <p:txBody>
          <a:bodyPr>
            <a:normAutofit fontScale="85000" lnSpcReduction="20000"/>
          </a:bodyPr>
          <a:lstStyle/>
          <a:p>
            <a:pPr marL="114300" indent="0">
              <a:buNone/>
            </a:pPr>
            <a:r>
              <a:rPr lang="en-GB" sz="1600" dirty="0"/>
              <a:t>Further tips:</a:t>
            </a:r>
          </a:p>
          <a:p>
            <a:r>
              <a:rPr lang="en-GB" sz="1600" dirty="0"/>
              <a:t>Create a revision timetable that works for you and your child. For some families, 10 to 20 minute activities over a few days works best. For others, a longer study session one day a week might be better. </a:t>
            </a:r>
          </a:p>
          <a:p>
            <a:r>
              <a:rPr lang="en-GB" sz="1600" dirty="0"/>
              <a:t>Keep revision light. Going over key skills (times tables, real world mental maths as you are shopping or cooking) is a good way to keep revision light. </a:t>
            </a:r>
          </a:p>
          <a:p>
            <a:r>
              <a:rPr lang="en-GB" sz="1600" dirty="0"/>
              <a:t>As we said before, avoid using past papers. There are plenty of free or inexpensive SATs practice materials for parents available. </a:t>
            </a:r>
          </a:p>
          <a:p>
            <a:r>
              <a:rPr lang="en-GB" sz="1600" dirty="0"/>
              <a:t>If you’re looking to support your child further with maths at home, there are lots of good websites with free Year 6 revision resources. </a:t>
            </a:r>
          </a:p>
          <a:p>
            <a:endParaRPr lang="en-GB" sz="1600" dirty="0"/>
          </a:p>
          <a:p>
            <a:pPr marL="114300" indent="0">
              <a:buNone/>
            </a:pPr>
            <a:r>
              <a:rPr lang="en-GB" sz="1600" dirty="0">
                <a:latin typeface="Roboto Black" panose="02000000000000000000" pitchFamily="2" charset="0"/>
                <a:ea typeface="Roboto Black" panose="02000000000000000000" pitchFamily="2" charset="0"/>
                <a:cs typeface="Roboto Black" panose="02000000000000000000" pitchFamily="2" charset="0"/>
              </a:rPr>
              <a:t>Online practice questions</a:t>
            </a:r>
          </a:p>
          <a:p>
            <a:pPr marL="114300" indent="0">
              <a:buNone/>
            </a:pPr>
            <a:r>
              <a:rPr lang="en-GB" sz="1600" dirty="0">
                <a:latin typeface="Roboto Black" panose="02000000000000000000" pitchFamily="2" charset="0"/>
                <a:ea typeface="Roboto Black" panose="02000000000000000000" pitchFamily="2" charset="0"/>
                <a:cs typeface="Roboto Black" panose="02000000000000000000" pitchFamily="2" charset="0"/>
                <a:hlinkClick r:id="rId2"/>
              </a:rPr>
              <a:t>https://www.sats-papers.co.uk/online-sats-tests/?utm_source=10022023&amp;utm_medium=email&amp;utm_campaign=SATs-News</a:t>
            </a:r>
            <a:endParaRPr lang="en-GB" sz="1600" dirty="0">
              <a:latin typeface="Roboto Black" panose="02000000000000000000" pitchFamily="2" charset="0"/>
              <a:ea typeface="Roboto Black" panose="02000000000000000000" pitchFamily="2" charset="0"/>
              <a:cs typeface="Roboto Black" panose="02000000000000000000" pitchFamily="2" charset="0"/>
            </a:endParaRPr>
          </a:p>
          <a:p>
            <a:pPr marL="114300" indent="0">
              <a:buNone/>
            </a:pPr>
            <a:r>
              <a:rPr lang="en-GB" sz="1600" dirty="0">
                <a:latin typeface="Roboto Black" panose="02000000000000000000" pitchFamily="2" charset="0"/>
                <a:ea typeface="Roboto Black" panose="02000000000000000000" pitchFamily="2" charset="0"/>
                <a:cs typeface="Roboto Black" panose="02000000000000000000" pitchFamily="2" charset="0"/>
              </a:rPr>
              <a:t>TTRS</a:t>
            </a:r>
          </a:p>
          <a:p>
            <a:pPr marL="114300" indent="0">
              <a:buNone/>
            </a:pPr>
            <a:r>
              <a:rPr lang="en-GB" sz="1600" dirty="0">
                <a:latin typeface="Roboto Black" panose="02000000000000000000" pitchFamily="2" charset="0"/>
                <a:ea typeface="Roboto Black" panose="02000000000000000000" pitchFamily="2" charset="0"/>
                <a:cs typeface="Roboto Black" panose="02000000000000000000" pitchFamily="2" charset="0"/>
                <a:hlinkClick r:id="rId3"/>
              </a:rPr>
              <a:t>https://ttrockstars.com/</a:t>
            </a:r>
            <a:r>
              <a:rPr lang="en-GB" sz="1600" dirty="0">
                <a:latin typeface="Roboto Black" panose="02000000000000000000" pitchFamily="2" charset="0"/>
                <a:ea typeface="Roboto Black" panose="02000000000000000000" pitchFamily="2" charset="0"/>
                <a:cs typeface="Roboto Black" panose="02000000000000000000" pitchFamily="2" charset="0"/>
              </a:rPr>
              <a:t> </a:t>
            </a:r>
          </a:p>
          <a:p>
            <a:pPr marL="114300" indent="0">
              <a:buNone/>
            </a:pPr>
            <a:r>
              <a:rPr lang="en-GB" sz="1600" dirty="0">
                <a:latin typeface="Roboto Black" panose="02000000000000000000" pitchFamily="2" charset="0"/>
                <a:ea typeface="Roboto Black" panose="02000000000000000000" pitchFamily="2" charset="0"/>
                <a:cs typeface="Roboto Black" panose="02000000000000000000" pitchFamily="2" charset="0"/>
              </a:rPr>
              <a:t>BBC Bitesize Maths</a:t>
            </a:r>
          </a:p>
          <a:p>
            <a:pPr marL="114300" indent="0">
              <a:buNone/>
            </a:pPr>
            <a:r>
              <a:rPr lang="en-GB" sz="1600" dirty="0">
                <a:latin typeface="Roboto Black" panose="02000000000000000000" pitchFamily="2" charset="0"/>
                <a:ea typeface="Roboto Black" panose="02000000000000000000" pitchFamily="2" charset="0"/>
                <a:cs typeface="Roboto Black" panose="02000000000000000000" pitchFamily="2" charset="0"/>
                <a:hlinkClick r:id="rId4"/>
              </a:rPr>
              <a:t>https://www.bbc.co.uk/bitesize/subjects/z826n39</a:t>
            </a:r>
            <a:r>
              <a:rPr lang="en-GB" sz="1600" dirty="0">
                <a:latin typeface="Roboto Black" panose="02000000000000000000" pitchFamily="2" charset="0"/>
                <a:ea typeface="Roboto Black" panose="02000000000000000000" pitchFamily="2" charset="0"/>
                <a:cs typeface="Roboto Black" panose="02000000000000000000" pitchFamily="2" charset="0"/>
              </a:rPr>
              <a:t> </a:t>
            </a:r>
          </a:p>
          <a:p>
            <a:pPr marL="114300" indent="0">
              <a:buNone/>
            </a:pPr>
            <a:r>
              <a:rPr lang="en-GB" sz="1600" dirty="0">
                <a:latin typeface="Roboto Black" panose="02000000000000000000" pitchFamily="2" charset="0"/>
                <a:ea typeface="Roboto Black" panose="02000000000000000000" pitchFamily="2" charset="0"/>
                <a:cs typeface="Roboto Black" panose="02000000000000000000" pitchFamily="2" charset="0"/>
              </a:rPr>
              <a:t>BBC Bitesize English</a:t>
            </a:r>
          </a:p>
          <a:p>
            <a:pPr marL="114300" indent="0">
              <a:buNone/>
            </a:pPr>
            <a:r>
              <a:rPr lang="en-GB" sz="1600" dirty="0">
                <a:latin typeface="Roboto Black" panose="02000000000000000000" pitchFamily="2" charset="0"/>
                <a:ea typeface="Roboto Black" panose="02000000000000000000" pitchFamily="2" charset="0"/>
                <a:cs typeface="Roboto Black" panose="02000000000000000000" pitchFamily="2" charset="0"/>
                <a:hlinkClick r:id="rId5"/>
              </a:rPr>
              <a:t>https://www.bbc.co.uk/bitesize/subjects/zv48q6f</a:t>
            </a:r>
            <a:endParaRPr lang="en-GB" sz="1600" dirty="0"/>
          </a:p>
        </p:txBody>
      </p:sp>
      <p:sp>
        <p:nvSpPr>
          <p:cNvPr id="4" name="Slide Number Placeholder 3">
            <a:extLst>
              <a:ext uri="{FF2B5EF4-FFF2-40B4-BE49-F238E27FC236}">
                <a16:creationId xmlns:a16="http://schemas.microsoft.com/office/drawing/2014/main" id="{1F469071-4B03-48FD-B6E0-2203FBB449B7}"/>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28</a:t>
            </a:fld>
            <a:endParaRPr lang="en"/>
          </a:p>
        </p:txBody>
      </p:sp>
    </p:spTree>
    <p:extLst>
      <p:ext uri="{BB962C8B-B14F-4D97-AF65-F5344CB8AC3E}">
        <p14:creationId xmlns:p14="http://schemas.microsoft.com/office/powerpoint/2010/main" val="118900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500"/>
                                        <p:tgtEl>
                                          <p:spTgt spid="3">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fade">
                                      <p:cBhvr>
                                        <p:cTn id="6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14C02-1EA2-4DC4-9AFA-3C3E99FBF17A}"/>
              </a:ext>
            </a:extLst>
          </p:cNvPr>
          <p:cNvSpPr>
            <a:spLocks noGrp="1"/>
          </p:cNvSpPr>
          <p:nvPr>
            <p:ph type="title" idx="4294967295"/>
          </p:nvPr>
        </p:nvSpPr>
        <p:spPr>
          <a:xfrm>
            <a:off x="0" y="276225"/>
            <a:ext cx="8521700" cy="579438"/>
          </a:xfrm>
        </p:spPr>
        <p:txBody>
          <a:bodyPr>
            <a:normAutofit fontScale="90000"/>
          </a:bodyPr>
          <a:lstStyle/>
          <a:p>
            <a:r>
              <a:rPr lang="en-GB" dirty="0"/>
              <a:t>Things to remember about SATs</a:t>
            </a:r>
          </a:p>
        </p:txBody>
      </p:sp>
      <p:sp>
        <p:nvSpPr>
          <p:cNvPr id="3" name="Text Placeholder 2">
            <a:extLst>
              <a:ext uri="{FF2B5EF4-FFF2-40B4-BE49-F238E27FC236}">
                <a16:creationId xmlns:a16="http://schemas.microsoft.com/office/drawing/2014/main" id="{8981A03E-9C71-4396-B72D-1E59472BC720}"/>
              </a:ext>
            </a:extLst>
          </p:cNvPr>
          <p:cNvSpPr>
            <a:spLocks noGrp="1"/>
          </p:cNvSpPr>
          <p:nvPr>
            <p:ph type="body" idx="4294967295"/>
          </p:nvPr>
        </p:nvSpPr>
        <p:spPr>
          <a:xfrm>
            <a:off x="0" y="985838"/>
            <a:ext cx="8521700" cy="5105400"/>
          </a:xfrm>
        </p:spPr>
        <p:txBody>
          <a:bodyPr/>
          <a:lstStyle/>
          <a:p>
            <a:pPr marL="114300" indent="0">
              <a:buNone/>
            </a:pPr>
            <a:r>
              <a:rPr lang="en-GB" dirty="0">
                <a:solidFill>
                  <a:srgbClr val="283593"/>
                </a:solidFill>
              </a:rPr>
              <a:t>SATs focus on what children know about Maths and English. </a:t>
            </a:r>
          </a:p>
          <a:p>
            <a:pPr marL="114300" indent="0">
              <a:buNone/>
            </a:pPr>
            <a:r>
              <a:rPr lang="en-GB" dirty="0"/>
              <a:t>They will not reflect how talented they are at science, geography, art, PE…, and they certainly won’t highlight all of their amazing personal characteristics.</a:t>
            </a:r>
          </a:p>
          <a:p>
            <a:pPr marL="114300" indent="0">
              <a:buNone/>
            </a:pPr>
            <a:endParaRPr lang="en-GB" dirty="0"/>
          </a:p>
          <a:p>
            <a:pPr marL="114300" indent="0">
              <a:buNone/>
            </a:pPr>
            <a:r>
              <a:rPr lang="en-GB" dirty="0">
                <a:solidFill>
                  <a:srgbClr val="283593"/>
                </a:solidFill>
              </a:rPr>
              <a:t>SATs don’t tell the whole story.</a:t>
            </a:r>
          </a:p>
          <a:p>
            <a:pPr marL="114300" indent="0">
              <a:buNone/>
            </a:pPr>
            <a:r>
              <a:rPr lang="en-GB" dirty="0"/>
              <a:t>Their results will say if they did or did not meet a certain standard but not necessarily by what margin. These thresholds change each year according to the overall national performance, so what was classed as ‘meeting the expected standard’ this year might not be the same as last year. Your school may be able to provide you with more detailed feedback. </a:t>
            </a:r>
          </a:p>
          <a:p>
            <a:pPr marL="114300" indent="0">
              <a:buNone/>
            </a:pPr>
            <a:endParaRPr lang="en-GB" dirty="0"/>
          </a:p>
          <a:p>
            <a:pPr marL="114300" indent="0">
              <a:buNone/>
            </a:pPr>
            <a:r>
              <a:rPr lang="en-GB" dirty="0">
                <a:solidFill>
                  <a:srgbClr val="283593"/>
                </a:solidFill>
              </a:rPr>
              <a:t>SATs are only four days out of a whole Primary School career. </a:t>
            </a:r>
          </a:p>
          <a:p>
            <a:pPr marL="114300" indent="0">
              <a:buNone/>
            </a:pPr>
            <a:r>
              <a:rPr lang="en-GB" dirty="0"/>
              <a:t>In reality, there’s one or two papers each day that last 30 to 60 minutes.</a:t>
            </a:r>
          </a:p>
        </p:txBody>
      </p:sp>
      <p:sp>
        <p:nvSpPr>
          <p:cNvPr id="4" name="Slide Number Placeholder 3">
            <a:extLst>
              <a:ext uri="{FF2B5EF4-FFF2-40B4-BE49-F238E27FC236}">
                <a16:creationId xmlns:a16="http://schemas.microsoft.com/office/drawing/2014/main" id="{597CEDDE-C14D-4AB4-9CB7-119D80FBA6C5}"/>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29</a:t>
            </a:fld>
            <a:endParaRPr lang="en"/>
          </a:p>
        </p:txBody>
      </p:sp>
    </p:spTree>
    <p:extLst>
      <p:ext uri="{BB962C8B-B14F-4D97-AF65-F5344CB8AC3E}">
        <p14:creationId xmlns:p14="http://schemas.microsoft.com/office/powerpoint/2010/main" val="140878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What are end of key stage two assessments?</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62" name="Google Shape;62;p4"/>
          <p:cNvSpPr txBox="1"/>
          <p:nvPr/>
        </p:nvSpPr>
        <p:spPr>
          <a:xfrm>
            <a:off x="299405" y="1412036"/>
            <a:ext cx="8539794" cy="4892823"/>
          </a:xfrm>
          <a:prstGeom prst="rect">
            <a:avLst/>
          </a:prstGeom>
          <a:solidFill>
            <a:srgbClr val="FDE7CF"/>
          </a:solidFill>
          <a:ln>
            <a:noFill/>
          </a:ln>
        </p:spPr>
        <p:txBody>
          <a:bodyPr spcFirstLastPara="1" wrap="square" lIns="216000" tIns="216000" rIns="216000" bIns="216000" anchor="t" anchorCtr="0">
            <a:spAutoFit/>
          </a:bodyPr>
          <a:lstStyle/>
          <a:p>
            <a:r>
              <a:rPr lang="en-GB" sz="1800" dirty="0">
                <a:latin typeface="Roboto" panose="02000000000000000000" pitchFamily="2" charset="0"/>
                <a:ea typeface="Roboto" panose="02000000000000000000" pitchFamily="2" charset="0"/>
                <a:cs typeface="Roboto" panose="02000000000000000000" pitchFamily="2" charset="0"/>
              </a:rPr>
              <a:t>SATs are the Standardised Assessment Tests that are given to children at the end of Key Stage 2. </a:t>
            </a:r>
          </a:p>
          <a:p>
            <a:r>
              <a:rPr lang="en-GB" sz="1800" dirty="0">
                <a:latin typeface="Roboto" panose="02000000000000000000" pitchFamily="2" charset="0"/>
                <a:ea typeface="Roboto" panose="02000000000000000000" pitchFamily="2" charset="0"/>
                <a:cs typeface="Roboto" panose="02000000000000000000" pitchFamily="2" charset="0"/>
              </a:rPr>
              <a:t>The SATs take place over four days, starting on </a:t>
            </a:r>
            <a:r>
              <a:rPr lang="en-GB" sz="1800" dirty="0">
                <a:solidFill>
                  <a:srgbClr val="283593"/>
                </a:solidFill>
                <a:latin typeface="Roboto" panose="02000000000000000000" pitchFamily="2" charset="0"/>
                <a:ea typeface="Roboto" panose="02000000000000000000" pitchFamily="2" charset="0"/>
                <a:cs typeface="Roboto" panose="02000000000000000000" pitchFamily="2" charset="0"/>
              </a:rPr>
              <a:t>Tuesday 9</a:t>
            </a:r>
            <a:r>
              <a:rPr lang="en-GB" sz="1800" baseline="30000" dirty="0">
                <a:solidFill>
                  <a:srgbClr val="283593"/>
                </a:solidFill>
                <a:latin typeface="Roboto" panose="02000000000000000000" pitchFamily="2" charset="0"/>
                <a:ea typeface="Roboto" panose="02000000000000000000" pitchFamily="2" charset="0"/>
                <a:cs typeface="Roboto" panose="02000000000000000000" pitchFamily="2" charset="0"/>
              </a:rPr>
              <a:t>th</a:t>
            </a:r>
            <a:r>
              <a:rPr lang="en-GB" sz="1800" dirty="0">
                <a:solidFill>
                  <a:srgbClr val="283593"/>
                </a:solidFill>
                <a:latin typeface="Roboto" panose="02000000000000000000" pitchFamily="2" charset="0"/>
                <a:ea typeface="Roboto" panose="02000000000000000000" pitchFamily="2" charset="0"/>
                <a:cs typeface="Roboto" panose="02000000000000000000" pitchFamily="2" charset="0"/>
              </a:rPr>
              <a:t> May </a:t>
            </a:r>
            <a:r>
              <a:rPr lang="en-GB" sz="1800" dirty="0">
                <a:latin typeface="Roboto" panose="02000000000000000000" pitchFamily="2" charset="0"/>
                <a:ea typeface="Roboto" panose="02000000000000000000" pitchFamily="2" charset="0"/>
                <a:cs typeface="Roboto" panose="02000000000000000000" pitchFamily="2" charset="0"/>
              </a:rPr>
              <a:t>ending on </a:t>
            </a:r>
            <a:r>
              <a:rPr lang="en-GB" sz="1800" dirty="0">
                <a:solidFill>
                  <a:srgbClr val="283593"/>
                </a:solidFill>
                <a:latin typeface="Roboto" panose="02000000000000000000" pitchFamily="2" charset="0"/>
                <a:ea typeface="Roboto" panose="02000000000000000000" pitchFamily="2" charset="0"/>
                <a:cs typeface="Roboto" panose="02000000000000000000" pitchFamily="2" charset="0"/>
              </a:rPr>
              <a:t>Friday 12</a:t>
            </a:r>
            <a:r>
              <a:rPr lang="en-GB" sz="1800" baseline="30000" dirty="0">
                <a:solidFill>
                  <a:srgbClr val="283593"/>
                </a:solidFill>
                <a:latin typeface="Roboto" panose="02000000000000000000" pitchFamily="2" charset="0"/>
                <a:ea typeface="Roboto" panose="02000000000000000000" pitchFamily="2" charset="0"/>
                <a:cs typeface="Roboto" panose="02000000000000000000" pitchFamily="2" charset="0"/>
              </a:rPr>
              <a:t>th</a:t>
            </a:r>
            <a:r>
              <a:rPr lang="en-GB" sz="1800" dirty="0">
                <a:solidFill>
                  <a:srgbClr val="283593"/>
                </a:solidFill>
                <a:latin typeface="Roboto" panose="02000000000000000000" pitchFamily="2" charset="0"/>
                <a:ea typeface="Roboto" panose="02000000000000000000" pitchFamily="2" charset="0"/>
                <a:cs typeface="Roboto" panose="02000000000000000000" pitchFamily="2" charset="0"/>
              </a:rPr>
              <a:t> May. </a:t>
            </a:r>
            <a:r>
              <a:rPr lang="en-GB" sz="1800" dirty="0">
                <a:latin typeface="Roboto" panose="02000000000000000000" pitchFamily="2" charset="0"/>
                <a:ea typeface="Roboto" panose="02000000000000000000" pitchFamily="2" charset="0"/>
                <a:cs typeface="Roboto" panose="02000000000000000000" pitchFamily="2" charset="0"/>
              </a:rPr>
              <a:t>Monday 8</a:t>
            </a:r>
            <a:r>
              <a:rPr lang="en-GB" sz="1800" baseline="30000" dirty="0">
                <a:latin typeface="Roboto" panose="02000000000000000000" pitchFamily="2" charset="0"/>
                <a:ea typeface="Roboto" panose="02000000000000000000" pitchFamily="2" charset="0"/>
                <a:cs typeface="Roboto" panose="02000000000000000000" pitchFamily="2" charset="0"/>
              </a:rPr>
              <a:t>th</a:t>
            </a:r>
            <a:r>
              <a:rPr lang="en-GB" sz="1800" dirty="0">
                <a:latin typeface="Roboto" panose="02000000000000000000" pitchFamily="2" charset="0"/>
                <a:ea typeface="Roboto" panose="02000000000000000000" pitchFamily="2" charset="0"/>
                <a:cs typeface="Roboto" panose="02000000000000000000" pitchFamily="2" charset="0"/>
              </a:rPr>
              <a:t> May is a bank holiday this year.</a:t>
            </a:r>
          </a:p>
          <a:p>
            <a:endParaRPr lang="en-GB" sz="1800" dirty="0">
              <a:solidFill>
                <a:srgbClr val="283593"/>
              </a:solidFill>
              <a:latin typeface="Roboto" panose="02000000000000000000" pitchFamily="2" charset="0"/>
              <a:ea typeface="Roboto" panose="02000000000000000000" pitchFamily="2" charset="0"/>
              <a:cs typeface="Roboto" panose="02000000000000000000" pitchFamily="2" charset="0"/>
            </a:endParaRPr>
          </a:p>
          <a:p>
            <a:r>
              <a:rPr lang="en-GB" sz="1800" dirty="0">
                <a:latin typeface="Roboto" panose="02000000000000000000" pitchFamily="2" charset="0"/>
                <a:ea typeface="Roboto" panose="02000000000000000000" pitchFamily="2" charset="0"/>
                <a:cs typeface="Roboto" panose="02000000000000000000" pitchFamily="2" charset="0"/>
              </a:rPr>
              <a:t>The SATs papers consist of:</a:t>
            </a:r>
          </a:p>
          <a:p>
            <a:pPr lvl="1"/>
            <a:r>
              <a:rPr lang="en-GB" sz="1800" dirty="0">
                <a:solidFill>
                  <a:srgbClr val="283593"/>
                </a:solidFill>
                <a:latin typeface="Roboto" panose="02000000000000000000" pitchFamily="2" charset="0"/>
                <a:ea typeface="Roboto" panose="02000000000000000000" pitchFamily="2" charset="0"/>
                <a:cs typeface="Roboto" panose="02000000000000000000" pitchFamily="2" charset="0"/>
              </a:rPr>
              <a:t>Grammar, punctuation and spelling (paper 1: GPS) – Tuesday 9</a:t>
            </a:r>
            <a:r>
              <a:rPr lang="en-GB" sz="1800" baseline="30000" dirty="0">
                <a:solidFill>
                  <a:srgbClr val="283593"/>
                </a:solidFill>
                <a:latin typeface="Roboto" panose="02000000000000000000" pitchFamily="2" charset="0"/>
                <a:ea typeface="Roboto" panose="02000000000000000000" pitchFamily="2" charset="0"/>
                <a:cs typeface="Roboto" panose="02000000000000000000" pitchFamily="2" charset="0"/>
              </a:rPr>
              <a:t>th</a:t>
            </a:r>
            <a:r>
              <a:rPr lang="en-GB" sz="1800" dirty="0">
                <a:solidFill>
                  <a:srgbClr val="283593"/>
                </a:solidFill>
                <a:latin typeface="Roboto" panose="02000000000000000000" pitchFamily="2" charset="0"/>
                <a:ea typeface="Roboto" panose="02000000000000000000" pitchFamily="2" charset="0"/>
                <a:cs typeface="Roboto" panose="02000000000000000000" pitchFamily="2" charset="0"/>
              </a:rPr>
              <a:t> May</a:t>
            </a:r>
          </a:p>
          <a:p>
            <a:pPr lvl="1"/>
            <a:r>
              <a:rPr lang="en-GB" sz="1800" dirty="0">
                <a:solidFill>
                  <a:srgbClr val="283593"/>
                </a:solidFill>
                <a:latin typeface="Roboto" panose="02000000000000000000" pitchFamily="2" charset="0"/>
                <a:ea typeface="Roboto" panose="02000000000000000000" pitchFamily="2" charset="0"/>
                <a:cs typeface="Roboto" panose="02000000000000000000" pitchFamily="2" charset="0"/>
              </a:rPr>
              <a:t>Grammar, punctuation and spelling (paper 2: Spelling) – Tuesday 9</a:t>
            </a:r>
            <a:r>
              <a:rPr lang="en-GB" sz="1800" baseline="30000" dirty="0">
                <a:solidFill>
                  <a:srgbClr val="283593"/>
                </a:solidFill>
                <a:latin typeface="Roboto" panose="02000000000000000000" pitchFamily="2" charset="0"/>
                <a:ea typeface="Roboto" panose="02000000000000000000" pitchFamily="2" charset="0"/>
                <a:cs typeface="Roboto" panose="02000000000000000000" pitchFamily="2" charset="0"/>
              </a:rPr>
              <a:t>th</a:t>
            </a:r>
            <a:r>
              <a:rPr lang="en-GB" sz="1800" dirty="0">
                <a:solidFill>
                  <a:srgbClr val="283593"/>
                </a:solidFill>
                <a:latin typeface="Roboto" panose="02000000000000000000" pitchFamily="2" charset="0"/>
                <a:ea typeface="Roboto" panose="02000000000000000000" pitchFamily="2" charset="0"/>
                <a:cs typeface="Roboto" panose="02000000000000000000" pitchFamily="2" charset="0"/>
              </a:rPr>
              <a:t> May</a:t>
            </a:r>
          </a:p>
          <a:p>
            <a:pPr lvl="1"/>
            <a:r>
              <a:rPr lang="en-GB" sz="1800" dirty="0">
                <a:solidFill>
                  <a:srgbClr val="283593"/>
                </a:solidFill>
                <a:latin typeface="Roboto" panose="02000000000000000000" pitchFamily="2" charset="0"/>
                <a:ea typeface="Roboto" panose="02000000000000000000" pitchFamily="2" charset="0"/>
                <a:cs typeface="Roboto" panose="02000000000000000000" pitchFamily="2" charset="0"/>
              </a:rPr>
              <a:t>Reading – Wednesday 10</a:t>
            </a:r>
            <a:r>
              <a:rPr lang="en-GB" sz="1800" baseline="30000" dirty="0">
                <a:solidFill>
                  <a:srgbClr val="283593"/>
                </a:solidFill>
                <a:latin typeface="Roboto" panose="02000000000000000000" pitchFamily="2" charset="0"/>
                <a:ea typeface="Roboto" panose="02000000000000000000" pitchFamily="2" charset="0"/>
                <a:cs typeface="Roboto" panose="02000000000000000000" pitchFamily="2" charset="0"/>
              </a:rPr>
              <a:t>th</a:t>
            </a:r>
            <a:r>
              <a:rPr lang="en-GB" sz="1800" dirty="0">
                <a:solidFill>
                  <a:srgbClr val="283593"/>
                </a:solidFill>
                <a:latin typeface="Roboto" panose="02000000000000000000" pitchFamily="2" charset="0"/>
                <a:ea typeface="Roboto" panose="02000000000000000000" pitchFamily="2" charset="0"/>
                <a:cs typeface="Roboto" panose="02000000000000000000" pitchFamily="2" charset="0"/>
              </a:rPr>
              <a:t> May</a:t>
            </a:r>
          </a:p>
          <a:p>
            <a:pPr lvl="1"/>
            <a:r>
              <a:rPr lang="en-GB" sz="1800" dirty="0">
                <a:solidFill>
                  <a:srgbClr val="283593"/>
                </a:solidFill>
                <a:latin typeface="Roboto" panose="02000000000000000000" pitchFamily="2" charset="0"/>
                <a:ea typeface="Roboto" panose="02000000000000000000" pitchFamily="2" charset="0"/>
                <a:cs typeface="Roboto" panose="02000000000000000000" pitchFamily="2" charset="0"/>
              </a:rPr>
              <a:t>Maths (paper 1: Arithmetic) – Thursday 11</a:t>
            </a:r>
            <a:r>
              <a:rPr lang="en-GB" sz="1800" baseline="30000" dirty="0">
                <a:solidFill>
                  <a:srgbClr val="283593"/>
                </a:solidFill>
                <a:latin typeface="Roboto" panose="02000000000000000000" pitchFamily="2" charset="0"/>
                <a:ea typeface="Roboto" panose="02000000000000000000" pitchFamily="2" charset="0"/>
                <a:cs typeface="Roboto" panose="02000000000000000000" pitchFamily="2" charset="0"/>
              </a:rPr>
              <a:t>th</a:t>
            </a:r>
            <a:r>
              <a:rPr lang="en-GB" sz="1800" dirty="0">
                <a:solidFill>
                  <a:srgbClr val="283593"/>
                </a:solidFill>
                <a:latin typeface="Roboto" panose="02000000000000000000" pitchFamily="2" charset="0"/>
                <a:ea typeface="Roboto" panose="02000000000000000000" pitchFamily="2" charset="0"/>
                <a:cs typeface="Roboto" panose="02000000000000000000" pitchFamily="2" charset="0"/>
              </a:rPr>
              <a:t> May </a:t>
            </a:r>
          </a:p>
          <a:p>
            <a:pPr lvl="1"/>
            <a:r>
              <a:rPr lang="en-GB" sz="1800" dirty="0">
                <a:solidFill>
                  <a:srgbClr val="283593"/>
                </a:solidFill>
                <a:latin typeface="Roboto" panose="02000000000000000000" pitchFamily="2" charset="0"/>
                <a:ea typeface="Roboto" panose="02000000000000000000" pitchFamily="2" charset="0"/>
                <a:cs typeface="Roboto" panose="02000000000000000000" pitchFamily="2" charset="0"/>
              </a:rPr>
              <a:t>Maths (paper 2: Reasoning) – Thursday 11</a:t>
            </a:r>
            <a:r>
              <a:rPr lang="en-GB" sz="1800" baseline="30000" dirty="0">
                <a:solidFill>
                  <a:srgbClr val="283593"/>
                </a:solidFill>
                <a:latin typeface="Roboto" panose="02000000000000000000" pitchFamily="2" charset="0"/>
                <a:ea typeface="Roboto" panose="02000000000000000000" pitchFamily="2" charset="0"/>
                <a:cs typeface="Roboto" panose="02000000000000000000" pitchFamily="2" charset="0"/>
              </a:rPr>
              <a:t>th</a:t>
            </a:r>
            <a:r>
              <a:rPr lang="en-GB" sz="1800" dirty="0">
                <a:solidFill>
                  <a:srgbClr val="283593"/>
                </a:solidFill>
                <a:latin typeface="Roboto" panose="02000000000000000000" pitchFamily="2" charset="0"/>
                <a:ea typeface="Roboto" panose="02000000000000000000" pitchFamily="2" charset="0"/>
                <a:cs typeface="Roboto" panose="02000000000000000000" pitchFamily="2" charset="0"/>
              </a:rPr>
              <a:t> May </a:t>
            </a:r>
          </a:p>
          <a:p>
            <a:pPr lvl="1"/>
            <a:r>
              <a:rPr lang="en-GB" sz="1800" dirty="0">
                <a:solidFill>
                  <a:srgbClr val="283593"/>
                </a:solidFill>
                <a:latin typeface="Roboto" panose="02000000000000000000" pitchFamily="2" charset="0"/>
                <a:ea typeface="Roboto" panose="02000000000000000000" pitchFamily="2" charset="0"/>
                <a:cs typeface="Roboto" panose="02000000000000000000" pitchFamily="2" charset="0"/>
              </a:rPr>
              <a:t>Maths (paper 3: Reasoning) – Friday 12</a:t>
            </a:r>
            <a:r>
              <a:rPr lang="en-GB" sz="1800" baseline="30000" dirty="0">
                <a:solidFill>
                  <a:srgbClr val="283593"/>
                </a:solidFill>
                <a:latin typeface="Roboto" panose="02000000000000000000" pitchFamily="2" charset="0"/>
                <a:ea typeface="Roboto" panose="02000000000000000000" pitchFamily="2" charset="0"/>
                <a:cs typeface="Roboto" panose="02000000000000000000" pitchFamily="2" charset="0"/>
              </a:rPr>
              <a:t>th</a:t>
            </a:r>
            <a:r>
              <a:rPr lang="en-GB" sz="1800" dirty="0">
                <a:solidFill>
                  <a:srgbClr val="283593"/>
                </a:solidFill>
                <a:latin typeface="Roboto" panose="02000000000000000000" pitchFamily="2" charset="0"/>
                <a:ea typeface="Roboto" panose="02000000000000000000" pitchFamily="2" charset="0"/>
                <a:cs typeface="Roboto" panose="02000000000000000000" pitchFamily="2" charset="0"/>
              </a:rPr>
              <a:t> May</a:t>
            </a:r>
          </a:p>
          <a:p>
            <a:pPr marL="457200" lvl="0" indent="-342900">
              <a:lnSpc>
                <a:spcPct val="115000"/>
              </a:lnSpc>
              <a:buClr>
                <a:srgbClr val="595959"/>
              </a:buClr>
              <a:buSzPts val="1800"/>
              <a:buFont typeface="Nunito"/>
              <a:buChar char="●"/>
              <a:defRPr/>
            </a:pPr>
            <a:r>
              <a:rPr lang="en-GB" sz="2000" dirty="0">
                <a:latin typeface="Roboto" panose="02000000000000000000" pitchFamily="2" charset="0"/>
                <a:ea typeface="Roboto" panose="02000000000000000000" pitchFamily="2" charset="0"/>
                <a:cs typeface="Roboto" panose="02000000000000000000" pitchFamily="2" charset="0"/>
                <a:sym typeface="Nunito"/>
              </a:rPr>
              <a:t>Writing is assessed using evidence collected throughout Year 6. There is no Year 6 SATs writing test. </a:t>
            </a:r>
          </a:p>
          <a:p>
            <a:pPr marL="114300" lvl="0">
              <a:lnSpc>
                <a:spcPct val="115000"/>
              </a:lnSpc>
              <a:buClr>
                <a:srgbClr val="595959"/>
              </a:buClr>
              <a:buSzPts val="1800"/>
              <a:defRPr/>
            </a:pPr>
            <a:r>
              <a:rPr lang="en-GB" sz="1200" i="1" dirty="0">
                <a:latin typeface="Roboto" panose="02000000000000000000" pitchFamily="2" charset="0"/>
                <a:ea typeface="Roboto" panose="02000000000000000000" pitchFamily="2" charset="0"/>
                <a:cs typeface="Roboto" panose="02000000000000000000" pitchFamily="2" charset="0"/>
              </a:rPr>
              <a:t>The key stage 2 tests will be taken on set dates unless your child is absent, in which case they may be able to take them up to 5 school days afterwards.</a:t>
            </a:r>
            <a:endParaRPr lang="en-GB" dirty="0">
              <a:latin typeface="Roboto" panose="02000000000000000000" pitchFamily="2" charset="0"/>
              <a:ea typeface="Roboto" panose="02000000000000000000" pitchFamily="2" charset="0"/>
              <a:cs typeface="Roboto" panose="02000000000000000000" pitchFamily="2" charset="0"/>
              <a:sym typeface="Nunito"/>
            </a:endParaRPr>
          </a:p>
        </p:txBody>
      </p:sp>
    </p:spTree>
    <p:extLst>
      <p:ext uri="{BB962C8B-B14F-4D97-AF65-F5344CB8AC3E}">
        <p14:creationId xmlns:p14="http://schemas.microsoft.com/office/powerpoint/2010/main" val="1277889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1000"/>
                                        <p:tgtEl>
                                          <p:spTgt spid="62"/>
                                        </p:tgtEl>
                                      </p:cBhvr>
                                    </p:animEffect>
                                  </p:childTnLst>
                                </p:cTn>
                              </p:par>
                              <p:par>
                                <p:cTn id="14" presetID="10" presetClass="entr" presetSubtype="0" fill="hold" nodeType="withEffect">
                                  <p:stCondLst>
                                    <p:cond delay="1000"/>
                                  </p:stCondLst>
                                  <p:childTnLst>
                                    <p:set>
                                      <p:cBhvr>
                                        <p:cTn id="15" dur="1" fill="hold">
                                          <p:stCondLst>
                                            <p:cond delay="0"/>
                                          </p:stCondLst>
                                        </p:cTn>
                                        <p:tgtEl>
                                          <p:spTgt spid="62">
                                            <p:txEl>
                                              <p:pRg st="0" end="0"/>
                                            </p:txEl>
                                          </p:spTgt>
                                        </p:tgtEl>
                                        <p:attrNameLst>
                                          <p:attrName>style.visibility</p:attrName>
                                        </p:attrNameLst>
                                      </p:cBhvr>
                                      <p:to>
                                        <p:strVal val="visible"/>
                                      </p:to>
                                    </p:set>
                                    <p:animEffect transition="in" filter="fade">
                                      <p:cBhvr>
                                        <p:cTn id="16" dur="500"/>
                                        <p:tgtEl>
                                          <p:spTgt spid="62">
                                            <p:txEl>
                                              <p:pRg st="0" end="0"/>
                                            </p:txEl>
                                          </p:spTgt>
                                        </p:tgtEl>
                                      </p:cBhvr>
                                    </p:animEffect>
                                  </p:childTnLst>
                                </p:cTn>
                              </p:par>
                              <p:par>
                                <p:cTn id="17" presetID="10" presetClass="entr" presetSubtype="0" fill="hold" nodeType="withEffect">
                                  <p:stCondLst>
                                    <p:cond delay="1000"/>
                                  </p:stCondLst>
                                  <p:childTnLst>
                                    <p:set>
                                      <p:cBhvr>
                                        <p:cTn id="18" dur="1" fill="hold">
                                          <p:stCondLst>
                                            <p:cond delay="0"/>
                                          </p:stCondLst>
                                        </p:cTn>
                                        <p:tgtEl>
                                          <p:spTgt spid="62">
                                            <p:txEl>
                                              <p:pRg st="1" end="1"/>
                                            </p:txEl>
                                          </p:spTgt>
                                        </p:tgtEl>
                                        <p:attrNameLst>
                                          <p:attrName>style.visibility</p:attrName>
                                        </p:attrNameLst>
                                      </p:cBhvr>
                                      <p:to>
                                        <p:strVal val="visible"/>
                                      </p:to>
                                    </p:set>
                                    <p:animEffect transition="in" filter="fade">
                                      <p:cBhvr>
                                        <p:cTn id="19" dur="500"/>
                                        <p:tgtEl>
                                          <p:spTgt spid="62">
                                            <p:txEl>
                                              <p:pRg st="1" end="1"/>
                                            </p:txEl>
                                          </p:spTgt>
                                        </p:tgtEl>
                                      </p:cBhvr>
                                    </p:animEffect>
                                  </p:childTnLst>
                                </p:cTn>
                              </p:par>
                              <p:par>
                                <p:cTn id="20" presetID="10" presetClass="entr" presetSubtype="0" fill="hold" nodeType="withEffect">
                                  <p:stCondLst>
                                    <p:cond delay="1000"/>
                                  </p:stCondLst>
                                  <p:childTnLst>
                                    <p:set>
                                      <p:cBhvr>
                                        <p:cTn id="21" dur="1" fill="hold">
                                          <p:stCondLst>
                                            <p:cond delay="0"/>
                                          </p:stCondLst>
                                        </p:cTn>
                                        <p:tgtEl>
                                          <p:spTgt spid="62">
                                            <p:txEl>
                                              <p:pRg st="3" end="3"/>
                                            </p:txEl>
                                          </p:spTgt>
                                        </p:tgtEl>
                                        <p:attrNameLst>
                                          <p:attrName>style.visibility</p:attrName>
                                        </p:attrNameLst>
                                      </p:cBhvr>
                                      <p:to>
                                        <p:strVal val="visible"/>
                                      </p:to>
                                    </p:set>
                                    <p:animEffect transition="in" filter="fade">
                                      <p:cBhvr>
                                        <p:cTn id="22" dur="500"/>
                                        <p:tgtEl>
                                          <p:spTgt spid="62">
                                            <p:txEl>
                                              <p:pRg st="3" end="3"/>
                                            </p:txEl>
                                          </p:spTgt>
                                        </p:tgtEl>
                                      </p:cBhvr>
                                    </p:animEffect>
                                  </p:childTnLst>
                                </p:cTn>
                              </p:par>
                              <p:par>
                                <p:cTn id="23" presetID="10" presetClass="entr" presetSubtype="0" fill="hold" nodeType="withEffect">
                                  <p:stCondLst>
                                    <p:cond delay="1000"/>
                                  </p:stCondLst>
                                  <p:childTnLst>
                                    <p:set>
                                      <p:cBhvr>
                                        <p:cTn id="24" dur="1" fill="hold">
                                          <p:stCondLst>
                                            <p:cond delay="0"/>
                                          </p:stCondLst>
                                        </p:cTn>
                                        <p:tgtEl>
                                          <p:spTgt spid="62">
                                            <p:txEl>
                                              <p:pRg st="4" end="4"/>
                                            </p:txEl>
                                          </p:spTgt>
                                        </p:tgtEl>
                                        <p:attrNameLst>
                                          <p:attrName>style.visibility</p:attrName>
                                        </p:attrNameLst>
                                      </p:cBhvr>
                                      <p:to>
                                        <p:strVal val="visible"/>
                                      </p:to>
                                    </p:set>
                                    <p:animEffect transition="in" filter="fade">
                                      <p:cBhvr>
                                        <p:cTn id="25" dur="500"/>
                                        <p:tgtEl>
                                          <p:spTgt spid="62">
                                            <p:txEl>
                                              <p:pRg st="4" end="4"/>
                                            </p:txEl>
                                          </p:spTgt>
                                        </p:tgtEl>
                                      </p:cBhvr>
                                    </p:animEffect>
                                  </p:childTnLst>
                                </p:cTn>
                              </p:par>
                              <p:par>
                                <p:cTn id="26" presetID="10" presetClass="entr" presetSubtype="0" fill="hold" nodeType="withEffect">
                                  <p:stCondLst>
                                    <p:cond delay="1000"/>
                                  </p:stCondLst>
                                  <p:childTnLst>
                                    <p:set>
                                      <p:cBhvr>
                                        <p:cTn id="27" dur="1" fill="hold">
                                          <p:stCondLst>
                                            <p:cond delay="0"/>
                                          </p:stCondLst>
                                        </p:cTn>
                                        <p:tgtEl>
                                          <p:spTgt spid="62">
                                            <p:txEl>
                                              <p:pRg st="5" end="5"/>
                                            </p:txEl>
                                          </p:spTgt>
                                        </p:tgtEl>
                                        <p:attrNameLst>
                                          <p:attrName>style.visibility</p:attrName>
                                        </p:attrNameLst>
                                      </p:cBhvr>
                                      <p:to>
                                        <p:strVal val="visible"/>
                                      </p:to>
                                    </p:set>
                                    <p:animEffect transition="in" filter="fade">
                                      <p:cBhvr>
                                        <p:cTn id="28" dur="500"/>
                                        <p:tgtEl>
                                          <p:spTgt spid="62">
                                            <p:txEl>
                                              <p:pRg st="5" end="5"/>
                                            </p:txEl>
                                          </p:spTgt>
                                        </p:tgtEl>
                                      </p:cBhvr>
                                    </p:animEffect>
                                  </p:childTnLst>
                                </p:cTn>
                              </p:par>
                              <p:par>
                                <p:cTn id="29" presetID="10" presetClass="entr" presetSubtype="0" fill="hold" nodeType="withEffect">
                                  <p:stCondLst>
                                    <p:cond delay="1000"/>
                                  </p:stCondLst>
                                  <p:childTnLst>
                                    <p:set>
                                      <p:cBhvr>
                                        <p:cTn id="30" dur="1" fill="hold">
                                          <p:stCondLst>
                                            <p:cond delay="0"/>
                                          </p:stCondLst>
                                        </p:cTn>
                                        <p:tgtEl>
                                          <p:spTgt spid="62">
                                            <p:txEl>
                                              <p:pRg st="6" end="6"/>
                                            </p:txEl>
                                          </p:spTgt>
                                        </p:tgtEl>
                                        <p:attrNameLst>
                                          <p:attrName>style.visibility</p:attrName>
                                        </p:attrNameLst>
                                      </p:cBhvr>
                                      <p:to>
                                        <p:strVal val="visible"/>
                                      </p:to>
                                    </p:set>
                                    <p:animEffect transition="in" filter="fade">
                                      <p:cBhvr>
                                        <p:cTn id="31" dur="500"/>
                                        <p:tgtEl>
                                          <p:spTgt spid="62">
                                            <p:txEl>
                                              <p:pRg st="6" end="6"/>
                                            </p:txEl>
                                          </p:spTgt>
                                        </p:tgtEl>
                                      </p:cBhvr>
                                    </p:animEffect>
                                  </p:childTnLst>
                                </p:cTn>
                              </p:par>
                              <p:par>
                                <p:cTn id="32" presetID="10" presetClass="entr" presetSubtype="0" fill="hold" nodeType="withEffect">
                                  <p:stCondLst>
                                    <p:cond delay="1000"/>
                                  </p:stCondLst>
                                  <p:childTnLst>
                                    <p:set>
                                      <p:cBhvr>
                                        <p:cTn id="33" dur="1" fill="hold">
                                          <p:stCondLst>
                                            <p:cond delay="0"/>
                                          </p:stCondLst>
                                        </p:cTn>
                                        <p:tgtEl>
                                          <p:spTgt spid="62">
                                            <p:txEl>
                                              <p:pRg st="7" end="7"/>
                                            </p:txEl>
                                          </p:spTgt>
                                        </p:tgtEl>
                                        <p:attrNameLst>
                                          <p:attrName>style.visibility</p:attrName>
                                        </p:attrNameLst>
                                      </p:cBhvr>
                                      <p:to>
                                        <p:strVal val="visible"/>
                                      </p:to>
                                    </p:set>
                                    <p:animEffect transition="in" filter="fade">
                                      <p:cBhvr>
                                        <p:cTn id="34" dur="500"/>
                                        <p:tgtEl>
                                          <p:spTgt spid="62">
                                            <p:txEl>
                                              <p:pRg st="7" end="7"/>
                                            </p:txEl>
                                          </p:spTgt>
                                        </p:tgtEl>
                                      </p:cBhvr>
                                    </p:animEffect>
                                  </p:childTnLst>
                                </p:cTn>
                              </p:par>
                              <p:par>
                                <p:cTn id="35" presetID="10" presetClass="entr" presetSubtype="0" fill="hold" nodeType="withEffect">
                                  <p:stCondLst>
                                    <p:cond delay="1000"/>
                                  </p:stCondLst>
                                  <p:childTnLst>
                                    <p:set>
                                      <p:cBhvr>
                                        <p:cTn id="36" dur="1" fill="hold">
                                          <p:stCondLst>
                                            <p:cond delay="0"/>
                                          </p:stCondLst>
                                        </p:cTn>
                                        <p:tgtEl>
                                          <p:spTgt spid="62">
                                            <p:txEl>
                                              <p:pRg st="8" end="8"/>
                                            </p:txEl>
                                          </p:spTgt>
                                        </p:tgtEl>
                                        <p:attrNameLst>
                                          <p:attrName>style.visibility</p:attrName>
                                        </p:attrNameLst>
                                      </p:cBhvr>
                                      <p:to>
                                        <p:strVal val="visible"/>
                                      </p:to>
                                    </p:set>
                                    <p:animEffect transition="in" filter="fade">
                                      <p:cBhvr>
                                        <p:cTn id="37" dur="500"/>
                                        <p:tgtEl>
                                          <p:spTgt spid="62">
                                            <p:txEl>
                                              <p:pRg st="8" end="8"/>
                                            </p:txEl>
                                          </p:spTgt>
                                        </p:tgtEl>
                                      </p:cBhvr>
                                    </p:animEffect>
                                  </p:childTnLst>
                                </p:cTn>
                              </p:par>
                              <p:par>
                                <p:cTn id="38" presetID="10" presetClass="entr" presetSubtype="0" fill="hold" nodeType="withEffect">
                                  <p:stCondLst>
                                    <p:cond delay="1000"/>
                                  </p:stCondLst>
                                  <p:childTnLst>
                                    <p:set>
                                      <p:cBhvr>
                                        <p:cTn id="39" dur="1" fill="hold">
                                          <p:stCondLst>
                                            <p:cond delay="0"/>
                                          </p:stCondLst>
                                        </p:cTn>
                                        <p:tgtEl>
                                          <p:spTgt spid="62">
                                            <p:txEl>
                                              <p:pRg st="9" end="9"/>
                                            </p:txEl>
                                          </p:spTgt>
                                        </p:tgtEl>
                                        <p:attrNameLst>
                                          <p:attrName>style.visibility</p:attrName>
                                        </p:attrNameLst>
                                      </p:cBhvr>
                                      <p:to>
                                        <p:strVal val="visible"/>
                                      </p:to>
                                    </p:set>
                                    <p:animEffect transition="in" filter="fade">
                                      <p:cBhvr>
                                        <p:cTn id="40" dur="500"/>
                                        <p:tgtEl>
                                          <p:spTgt spid="62">
                                            <p:txEl>
                                              <p:pRg st="9" end="9"/>
                                            </p:txEl>
                                          </p:spTgt>
                                        </p:tgtEl>
                                      </p:cBhvr>
                                    </p:animEffect>
                                  </p:childTnLst>
                                </p:cTn>
                              </p:par>
                              <p:par>
                                <p:cTn id="41" presetID="10" presetClass="entr" presetSubtype="0" fill="hold" nodeType="withEffect">
                                  <p:stCondLst>
                                    <p:cond delay="1000"/>
                                  </p:stCondLst>
                                  <p:childTnLst>
                                    <p:set>
                                      <p:cBhvr>
                                        <p:cTn id="42" dur="1" fill="hold">
                                          <p:stCondLst>
                                            <p:cond delay="0"/>
                                          </p:stCondLst>
                                        </p:cTn>
                                        <p:tgtEl>
                                          <p:spTgt spid="62">
                                            <p:txEl>
                                              <p:pRg st="10" end="10"/>
                                            </p:txEl>
                                          </p:spTgt>
                                        </p:tgtEl>
                                        <p:attrNameLst>
                                          <p:attrName>style.visibility</p:attrName>
                                        </p:attrNameLst>
                                      </p:cBhvr>
                                      <p:to>
                                        <p:strVal val="visible"/>
                                      </p:to>
                                    </p:set>
                                    <p:animEffect transition="in" filter="fade">
                                      <p:cBhvr>
                                        <p:cTn id="43" dur="500"/>
                                        <p:tgtEl>
                                          <p:spTgt spid="62">
                                            <p:txEl>
                                              <p:pRg st="10" end="10"/>
                                            </p:txEl>
                                          </p:spTgt>
                                        </p:tgtEl>
                                      </p:cBhvr>
                                    </p:animEffect>
                                  </p:childTnLst>
                                </p:cTn>
                              </p:par>
                              <p:par>
                                <p:cTn id="44" presetID="10" presetClass="entr" presetSubtype="0" fill="hold" nodeType="withEffect">
                                  <p:stCondLst>
                                    <p:cond delay="1000"/>
                                  </p:stCondLst>
                                  <p:childTnLst>
                                    <p:set>
                                      <p:cBhvr>
                                        <p:cTn id="45" dur="1" fill="hold">
                                          <p:stCondLst>
                                            <p:cond delay="0"/>
                                          </p:stCondLst>
                                        </p:cTn>
                                        <p:tgtEl>
                                          <p:spTgt spid="62">
                                            <p:txEl>
                                              <p:pRg st="11" end="11"/>
                                            </p:txEl>
                                          </p:spTgt>
                                        </p:tgtEl>
                                        <p:attrNameLst>
                                          <p:attrName>style.visibility</p:attrName>
                                        </p:attrNameLst>
                                      </p:cBhvr>
                                      <p:to>
                                        <p:strVal val="visible"/>
                                      </p:to>
                                    </p:set>
                                    <p:animEffect transition="in" filter="fade">
                                      <p:cBhvr>
                                        <p:cTn id="46" dur="500"/>
                                        <p:tgtEl>
                                          <p:spTgt spid="6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09B97-00D1-4B44-81B1-86DAFB1441B2}"/>
              </a:ext>
            </a:extLst>
          </p:cNvPr>
          <p:cNvSpPr>
            <a:spLocks noGrp="1"/>
          </p:cNvSpPr>
          <p:nvPr>
            <p:ph type="title" idx="4294967295"/>
          </p:nvPr>
        </p:nvSpPr>
        <p:spPr>
          <a:xfrm>
            <a:off x="0" y="704850"/>
            <a:ext cx="8521700" cy="579438"/>
          </a:xfrm>
        </p:spPr>
        <p:txBody>
          <a:bodyPr>
            <a:normAutofit fontScale="90000"/>
          </a:bodyPr>
          <a:lstStyle/>
          <a:p>
            <a:r>
              <a:rPr lang="en-GB" dirty="0"/>
              <a:t>What to do if you are worried about your child</a:t>
            </a:r>
          </a:p>
        </p:txBody>
      </p:sp>
      <p:sp>
        <p:nvSpPr>
          <p:cNvPr id="3" name="Text Placeholder 2">
            <a:extLst>
              <a:ext uri="{FF2B5EF4-FFF2-40B4-BE49-F238E27FC236}">
                <a16:creationId xmlns:a16="http://schemas.microsoft.com/office/drawing/2014/main" id="{B44B6747-5547-4AA6-8054-0A3853D7E045}"/>
              </a:ext>
            </a:extLst>
          </p:cNvPr>
          <p:cNvSpPr>
            <a:spLocks noGrp="1"/>
          </p:cNvSpPr>
          <p:nvPr>
            <p:ph type="body" idx="4294967295"/>
          </p:nvPr>
        </p:nvSpPr>
        <p:spPr>
          <a:xfrm>
            <a:off x="0" y="1476375"/>
            <a:ext cx="8521700" cy="5105400"/>
          </a:xfrm>
        </p:spPr>
        <p:txBody>
          <a:bodyPr>
            <a:normAutofit lnSpcReduction="10000"/>
          </a:bodyPr>
          <a:lstStyle/>
          <a:p>
            <a:pPr marL="114300" indent="0">
              <a:buNone/>
            </a:pPr>
            <a:r>
              <a:rPr lang="en-GB" dirty="0">
                <a:solidFill>
                  <a:srgbClr val="283593"/>
                </a:solidFill>
              </a:rPr>
              <a:t>Talk to the school</a:t>
            </a:r>
          </a:p>
          <a:p>
            <a:pPr marL="114300" indent="0">
              <a:buNone/>
            </a:pPr>
            <a:r>
              <a:rPr lang="en-GB" dirty="0"/>
              <a:t>Sometimes concerns present at home and not at school. If you notice a change in your child, talk to the school so that everyone concerned can offer the support needed. </a:t>
            </a:r>
          </a:p>
          <a:p>
            <a:pPr marL="114300" indent="0">
              <a:buNone/>
            </a:pPr>
            <a:r>
              <a:rPr lang="en-GB" dirty="0">
                <a:solidFill>
                  <a:srgbClr val="283593"/>
                </a:solidFill>
              </a:rPr>
              <a:t>Talk to your child</a:t>
            </a:r>
          </a:p>
          <a:p>
            <a:pPr marL="114300" indent="0">
              <a:buNone/>
            </a:pPr>
            <a:r>
              <a:rPr lang="en-GB" dirty="0"/>
              <a:t>Talk to your child about what aspect of SATs concerns them the most. If you can help them pinpoint what is bothering them the most, you can take specific steps to help reassure them. </a:t>
            </a:r>
          </a:p>
          <a:p>
            <a:pPr marL="114300" indent="0">
              <a:buNone/>
            </a:pPr>
            <a:r>
              <a:rPr lang="en-GB" dirty="0">
                <a:solidFill>
                  <a:srgbClr val="283593"/>
                </a:solidFill>
              </a:rPr>
              <a:t>Encourage your child to talk to their teacher</a:t>
            </a:r>
          </a:p>
          <a:p>
            <a:pPr marL="114300" indent="0">
              <a:buNone/>
            </a:pPr>
            <a:r>
              <a:rPr lang="en-GB" dirty="0"/>
              <a:t>SATs are obviously linked to school. Don’t be surprised if your child would prefer seek reassurance from teachers over family members. </a:t>
            </a:r>
          </a:p>
          <a:p>
            <a:pPr marL="114300" indent="0">
              <a:buNone/>
            </a:pPr>
            <a:r>
              <a:rPr lang="en-GB" dirty="0">
                <a:solidFill>
                  <a:srgbClr val="283593"/>
                </a:solidFill>
              </a:rPr>
              <a:t>Try not to project your own anxieties or views about the SATs</a:t>
            </a:r>
          </a:p>
          <a:p>
            <a:pPr marL="114300" indent="0">
              <a:buNone/>
            </a:pPr>
            <a:r>
              <a:rPr lang="en-GB" dirty="0"/>
              <a:t>Children can be very intuitive. If they see that you are anxious, this could add to their own anxieties. Similarly, if you don’t believe in SATs, your child may reflect this view.</a:t>
            </a:r>
          </a:p>
        </p:txBody>
      </p:sp>
      <p:sp>
        <p:nvSpPr>
          <p:cNvPr id="4" name="Slide Number Placeholder 3">
            <a:extLst>
              <a:ext uri="{FF2B5EF4-FFF2-40B4-BE49-F238E27FC236}">
                <a16:creationId xmlns:a16="http://schemas.microsoft.com/office/drawing/2014/main" id="{7F27BC06-70A0-47F5-A4AC-877CFA4878E4}"/>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30</a:t>
            </a:fld>
            <a:endParaRPr lang="en"/>
          </a:p>
        </p:txBody>
      </p:sp>
    </p:spTree>
    <p:extLst>
      <p:ext uri="{BB962C8B-B14F-4D97-AF65-F5344CB8AC3E}">
        <p14:creationId xmlns:p14="http://schemas.microsoft.com/office/powerpoint/2010/main" val="51434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B426D-5832-4091-BBB8-A8CB24C09BDE}"/>
              </a:ext>
            </a:extLst>
          </p:cNvPr>
          <p:cNvSpPr>
            <a:spLocks noGrp="1"/>
          </p:cNvSpPr>
          <p:nvPr>
            <p:ph type="title" idx="4294967295"/>
          </p:nvPr>
        </p:nvSpPr>
        <p:spPr>
          <a:xfrm>
            <a:off x="73025" y="477043"/>
            <a:ext cx="8521700" cy="579438"/>
          </a:xfrm>
        </p:spPr>
        <p:txBody>
          <a:bodyPr>
            <a:normAutofit fontScale="90000"/>
          </a:bodyPr>
          <a:lstStyle/>
          <a:p>
            <a:r>
              <a:rPr lang="en-GB" dirty="0"/>
              <a:t>Advice for Year 6 children</a:t>
            </a:r>
          </a:p>
        </p:txBody>
      </p:sp>
      <p:sp>
        <p:nvSpPr>
          <p:cNvPr id="3" name="Text Placeholder 2">
            <a:extLst>
              <a:ext uri="{FF2B5EF4-FFF2-40B4-BE49-F238E27FC236}">
                <a16:creationId xmlns:a16="http://schemas.microsoft.com/office/drawing/2014/main" id="{EF885CE1-F1C1-4B6B-BC2E-4740DBED53F3}"/>
              </a:ext>
            </a:extLst>
          </p:cNvPr>
          <p:cNvSpPr>
            <a:spLocks noGrp="1"/>
          </p:cNvSpPr>
          <p:nvPr>
            <p:ph type="body" idx="4294967295"/>
          </p:nvPr>
        </p:nvSpPr>
        <p:spPr>
          <a:xfrm>
            <a:off x="0" y="985838"/>
            <a:ext cx="8521700" cy="5105400"/>
          </a:xfrm>
        </p:spPr>
        <p:txBody>
          <a:bodyPr/>
          <a:lstStyle/>
          <a:p>
            <a:r>
              <a:rPr lang="en-GB" dirty="0"/>
              <a:t>Listen to your teacher.</a:t>
            </a:r>
          </a:p>
          <a:p>
            <a:r>
              <a:rPr lang="en-GB" dirty="0"/>
              <a:t>The adults you work with all want you to do your best.</a:t>
            </a:r>
          </a:p>
          <a:p>
            <a:r>
              <a:rPr lang="en-GB" dirty="0"/>
              <a:t>Get plenty of sleep and eat well, this will help your brain.</a:t>
            </a:r>
          </a:p>
          <a:p>
            <a:r>
              <a:rPr lang="en-GB" dirty="0"/>
              <a:t>Read all the questions carefully. This can help you to avoid silly mistakes.</a:t>
            </a:r>
          </a:p>
          <a:p>
            <a:r>
              <a:rPr lang="en-GB" dirty="0"/>
              <a:t>Don’t panic. There may be questions you think you can’t answer. Take a deep breath. Read it again. You can always move on and go back to it later. It’s often better to write something rather than nothing. </a:t>
            </a:r>
          </a:p>
          <a:p>
            <a:r>
              <a:rPr lang="en-GB" dirty="0"/>
              <a:t>Remember that the Year 6 SATs last for 4 days out of your whole life!</a:t>
            </a:r>
          </a:p>
          <a:p>
            <a:pPr marL="114300" indent="0">
              <a:buNone/>
            </a:pPr>
            <a:endParaRPr lang="en-GB" dirty="0"/>
          </a:p>
          <a:p>
            <a:pPr marL="114300" indent="0">
              <a:buNone/>
            </a:pPr>
            <a:endParaRPr lang="en-GB" dirty="0"/>
          </a:p>
          <a:p>
            <a:pPr marL="114300" indent="0">
              <a:buNone/>
            </a:pPr>
            <a:r>
              <a:rPr lang="en-GB" i="1" dirty="0">
                <a:solidFill>
                  <a:srgbClr val="283593"/>
                </a:solidFill>
              </a:rPr>
              <a:t>“Stay focused in class so you don’t have loads of extra studying to do at home!” – Year 7 pupil’s advice.</a:t>
            </a:r>
          </a:p>
        </p:txBody>
      </p:sp>
      <p:sp>
        <p:nvSpPr>
          <p:cNvPr id="4" name="Slide Number Placeholder 3">
            <a:extLst>
              <a:ext uri="{FF2B5EF4-FFF2-40B4-BE49-F238E27FC236}">
                <a16:creationId xmlns:a16="http://schemas.microsoft.com/office/drawing/2014/main" id="{A26D1D8E-F91E-4ED2-A531-3319FD876A50}"/>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31</a:t>
            </a:fld>
            <a:endParaRPr lang="en"/>
          </a:p>
        </p:txBody>
      </p:sp>
    </p:spTree>
    <p:extLst>
      <p:ext uri="{BB962C8B-B14F-4D97-AF65-F5344CB8AC3E}">
        <p14:creationId xmlns:p14="http://schemas.microsoft.com/office/powerpoint/2010/main" val="1643563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6;p4">
            <a:extLst>
              <a:ext uri="{FF2B5EF4-FFF2-40B4-BE49-F238E27FC236}">
                <a16:creationId xmlns:a16="http://schemas.microsoft.com/office/drawing/2014/main" id="{1517786D-96E8-41BF-F01B-874FC0CBF131}"/>
              </a:ext>
            </a:extLst>
          </p:cNvPr>
          <p:cNvSpPr txBox="1"/>
          <p:nvPr/>
        </p:nvSpPr>
        <p:spPr>
          <a:xfrm>
            <a:off x="302103" y="635000"/>
            <a:ext cx="8539794" cy="1174883"/>
          </a:xfrm>
          <a:prstGeom prst="rect">
            <a:avLst/>
          </a:prstGeom>
          <a:solidFill>
            <a:srgbClr val="FDE7CF"/>
          </a:solidFill>
          <a:ln>
            <a:noFill/>
          </a:ln>
        </p:spPr>
        <p:txBody>
          <a:bodyPr spcFirstLastPara="1" wrap="square" lIns="216000" tIns="216000" rIns="216000" bIns="216000" anchor="t" anchorCtr="0">
            <a:spAutoFit/>
          </a:bodyPr>
          <a:lstStyle/>
          <a:p>
            <a:pPr marR="0" lvl="0" algn="ctr" rtl="0">
              <a:spcBef>
                <a:spcPts val="0"/>
              </a:spcBef>
              <a:spcAft>
                <a:spcPts val="0"/>
              </a:spcAft>
              <a:buClr>
                <a:schemeClr val="dk1"/>
              </a:buClr>
              <a:buSzPts val="2400"/>
            </a:pPr>
            <a:r>
              <a:rPr lang="en-GB" sz="2400" dirty="0">
                <a:solidFill>
                  <a:schemeClr val="dk1"/>
                </a:solidFill>
                <a:latin typeface="Roboto Black"/>
                <a:ea typeface="Roboto Black"/>
                <a:cs typeface="Roboto Black"/>
                <a:sym typeface="Roboto Black"/>
              </a:rPr>
              <a:t>It’s important that we all work together to ensure that you are all thoroughly prepared.</a:t>
            </a:r>
          </a:p>
        </p:txBody>
      </p:sp>
      <p:pic>
        <p:nvPicPr>
          <p:cNvPr id="1026" name="Picture 2">
            <a:extLst>
              <a:ext uri="{FF2B5EF4-FFF2-40B4-BE49-F238E27FC236}">
                <a16:creationId xmlns:a16="http://schemas.microsoft.com/office/drawing/2014/main" id="{AAE0A7E3-D9E5-47F0-5547-2DB7B528B1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59" b="9259"/>
          <a:stretch/>
        </p:blipFill>
        <p:spPr bwMode="auto">
          <a:xfrm>
            <a:off x="302103" y="2006600"/>
            <a:ext cx="3653704" cy="44656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8EC3FFB-4C16-795E-6D8B-D95B2FB59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527" y="2020888"/>
            <a:ext cx="3653703" cy="4411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85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100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6;p4">
            <a:extLst>
              <a:ext uri="{FF2B5EF4-FFF2-40B4-BE49-F238E27FC236}">
                <a16:creationId xmlns:a16="http://schemas.microsoft.com/office/drawing/2014/main" id="{1517786D-96E8-41BF-F01B-874FC0CBF131}"/>
              </a:ext>
            </a:extLst>
          </p:cNvPr>
          <p:cNvSpPr txBox="1"/>
          <p:nvPr/>
        </p:nvSpPr>
        <p:spPr>
          <a:xfrm>
            <a:off x="416403" y="2921000"/>
            <a:ext cx="8539794" cy="805551"/>
          </a:xfrm>
          <a:prstGeom prst="rect">
            <a:avLst/>
          </a:prstGeom>
          <a:solidFill>
            <a:srgbClr val="FDE7CF"/>
          </a:solidFill>
          <a:ln>
            <a:noFill/>
          </a:ln>
        </p:spPr>
        <p:txBody>
          <a:bodyPr spcFirstLastPara="1" wrap="square" lIns="216000" tIns="216000" rIns="216000" bIns="216000" anchor="t" anchorCtr="0">
            <a:spAutoFit/>
          </a:bodyPr>
          <a:lstStyle/>
          <a:p>
            <a:pPr marR="0" lvl="0" algn="ctr" rtl="0">
              <a:spcBef>
                <a:spcPts val="0"/>
              </a:spcBef>
              <a:spcAft>
                <a:spcPts val="0"/>
              </a:spcAft>
              <a:buClr>
                <a:schemeClr val="dk1"/>
              </a:buClr>
              <a:buSzPts val="2400"/>
            </a:pPr>
            <a:r>
              <a:rPr lang="en-GB" sz="2400" dirty="0">
                <a:solidFill>
                  <a:schemeClr val="dk1"/>
                </a:solidFill>
                <a:latin typeface="Roboto Black"/>
                <a:ea typeface="Roboto Black"/>
                <a:cs typeface="Roboto Black"/>
                <a:sym typeface="Roboto Black"/>
              </a:rPr>
              <a:t>Does anyone have any questions?</a:t>
            </a:r>
            <a:endParaRPr dirty="0"/>
          </a:p>
        </p:txBody>
      </p:sp>
    </p:spTree>
    <p:extLst>
      <p:ext uri="{BB962C8B-B14F-4D97-AF65-F5344CB8AC3E}">
        <p14:creationId xmlns:p14="http://schemas.microsoft.com/office/powerpoint/2010/main" val="313936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100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When do they happen?</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graphicFrame>
        <p:nvGraphicFramePr>
          <p:cNvPr id="13" name="Google Shape;79;p5">
            <a:extLst>
              <a:ext uri="{FF2B5EF4-FFF2-40B4-BE49-F238E27FC236}">
                <a16:creationId xmlns:a16="http://schemas.microsoft.com/office/drawing/2014/main" id="{8A69FEE5-C7CE-4FD0-81F7-1FD30FAC8923}"/>
              </a:ext>
            </a:extLst>
          </p:cNvPr>
          <p:cNvGraphicFramePr/>
          <p:nvPr>
            <p:extLst>
              <p:ext uri="{D42A27DB-BD31-4B8C-83A1-F6EECF244321}">
                <p14:modId xmlns:p14="http://schemas.microsoft.com/office/powerpoint/2010/main" val="3682218118"/>
              </p:ext>
            </p:extLst>
          </p:nvPr>
        </p:nvGraphicFramePr>
        <p:xfrm>
          <a:off x="299405" y="2029770"/>
          <a:ext cx="8388640" cy="3830480"/>
        </p:xfrm>
        <a:graphic>
          <a:graphicData uri="http://schemas.openxmlformats.org/drawingml/2006/table">
            <a:tbl>
              <a:tblPr firstRow="1" bandRow="1">
                <a:noFill/>
                <a:tableStyleId>{3D289ECE-7982-4765-BEC7-565CE11D96C0}</a:tableStyleId>
              </a:tblPr>
              <a:tblGrid>
                <a:gridCol w="2084736">
                  <a:extLst>
                    <a:ext uri="{9D8B030D-6E8A-4147-A177-3AD203B41FA5}">
                      <a16:colId xmlns:a16="http://schemas.microsoft.com/office/drawing/2014/main" val="20000"/>
                    </a:ext>
                  </a:extLst>
                </a:gridCol>
                <a:gridCol w="6303904">
                  <a:extLst>
                    <a:ext uri="{9D8B030D-6E8A-4147-A177-3AD203B41FA5}">
                      <a16:colId xmlns:a16="http://schemas.microsoft.com/office/drawing/2014/main" val="20001"/>
                    </a:ext>
                  </a:extLst>
                </a:gridCol>
              </a:tblGrid>
              <a:tr h="436375">
                <a:tc>
                  <a:txBody>
                    <a:bodyPr/>
                    <a:lstStyle/>
                    <a:p>
                      <a:pPr marL="0" marR="0" lvl="0" indent="0" algn="l" rtl="0">
                        <a:spcBef>
                          <a:spcPts val="0"/>
                        </a:spcBef>
                        <a:spcAft>
                          <a:spcPts val="0"/>
                        </a:spcAft>
                        <a:buNone/>
                      </a:pPr>
                      <a:r>
                        <a:rPr lang="en-GB" sz="1800" dirty="0">
                          <a:latin typeface="Roboto"/>
                          <a:ea typeface="Roboto"/>
                          <a:cs typeface="Roboto"/>
                          <a:sym typeface="Roboto"/>
                        </a:rPr>
                        <a:t>Assessment week 2023</a:t>
                      </a: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accent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accent2"/>
                      </a:solidFill>
                      <a:prstDash val="solid"/>
                      <a:round/>
                      <a:headEnd type="none" w="sm" len="sm"/>
                      <a:tailEnd type="none" w="sm" len="sm"/>
                    </a:lnB>
                  </a:tcPr>
                </a:tc>
                <a:tc>
                  <a:txBody>
                    <a:bodyPr/>
                    <a:lstStyle/>
                    <a:p>
                      <a:pPr marL="0" marR="0" lvl="0" indent="0" algn="ctr" rtl="0">
                        <a:spcBef>
                          <a:spcPts val="0"/>
                        </a:spcBef>
                        <a:spcAft>
                          <a:spcPts val="0"/>
                        </a:spcAft>
                        <a:buNone/>
                      </a:pPr>
                      <a:r>
                        <a:rPr lang="en-GB" sz="1800" dirty="0"/>
                        <a:t>Tests</a:t>
                      </a:r>
                      <a:endParaRPr sz="1800" dirty="0">
                        <a:latin typeface="Roboto"/>
                        <a:ea typeface="Roboto"/>
                        <a:cs typeface="Roboto"/>
                        <a:sym typeface="Roboto"/>
                      </a:endParaRP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0"/>
                  </a:ext>
                </a:extLst>
              </a:tr>
              <a:tr h="772225">
                <a:tc>
                  <a:txBody>
                    <a:bodyPr/>
                    <a:lstStyle/>
                    <a:p>
                      <a:pPr marL="0" marR="0" lvl="0" indent="0" algn="ctr" rtl="0">
                        <a:spcBef>
                          <a:spcPts val="0"/>
                        </a:spcBef>
                        <a:spcAft>
                          <a:spcPts val="0"/>
                        </a:spcAft>
                        <a:buNone/>
                      </a:pPr>
                      <a:r>
                        <a:rPr lang="en-GB" sz="1800" b="1" dirty="0">
                          <a:solidFill>
                            <a:schemeClr val="lt1"/>
                          </a:solidFill>
                        </a:rPr>
                        <a:t>Tuesday</a:t>
                      </a:r>
                    </a:p>
                    <a:p>
                      <a:pPr marL="0" marR="0" lvl="0" indent="0" algn="ctr" rtl="0">
                        <a:spcBef>
                          <a:spcPts val="0"/>
                        </a:spcBef>
                        <a:spcAft>
                          <a:spcPts val="0"/>
                        </a:spcAft>
                        <a:buNone/>
                      </a:pPr>
                      <a:r>
                        <a:rPr lang="en-GB" sz="1800" b="1" dirty="0">
                          <a:solidFill>
                            <a:schemeClr val="lt1"/>
                          </a:solidFill>
                        </a:rPr>
                        <a:t>9</a:t>
                      </a:r>
                      <a:r>
                        <a:rPr lang="en-GB" sz="1800" b="1" baseline="30000" dirty="0">
                          <a:solidFill>
                            <a:schemeClr val="lt1"/>
                          </a:solidFill>
                        </a:rPr>
                        <a:t>th</a:t>
                      </a:r>
                      <a:r>
                        <a:rPr lang="en-GB" sz="1800" b="1" dirty="0">
                          <a:solidFill>
                            <a:schemeClr val="lt1"/>
                          </a:solidFill>
                        </a:rPr>
                        <a:t> May</a:t>
                      </a: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3"/>
                    </a:solidFill>
                  </a:tcPr>
                </a:tc>
                <a:tc>
                  <a:txBody>
                    <a:bodyPr/>
                    <a:lstStyle/>
                    <a:p>
                      <a:pPr marL="0" marR="0" lvl="0" indent="0" algn="l" rtl="0">
                        <a:spcBef>
                          <a:spcPts val="0"/>
                        </a:spcBef>
                        <a:spcAft>
                          <a:spcPts val="0"/>
                        </a:spcAft>
                        <a:buNone/>
                      </a:pPr>
                      <a:r>
                        <a:rPr lang="en-GB" sz="1600" b="1" dirty="0"/>
                        <a:t>English grammar, punctuation and spelling </a:t>
                      </a:r>
                    </a:p>
                    <a:p>
                      <a:pPr marL="0" marR="0" lvl="0" indent="0" algn="l" rtl="0">
                        <a:spcBef>
                          <a:spcPts val="0"/>
                        </a:spcBef>
                        <a:spcAft>
                          <a:spcPts val="0"/>
                        </a:spcAft>
                        <a:buNone/>
                      </a:pPr>
                      <a:r>
                        <a:rPr lang="en-GB" sz="1600" dirty="0"/>
                        <a:t>Paper 1: questions</a:t>
                      </a:r>
                    </a:p>
                    <a:p>
                      <a:pPr marL="0" marR="0" lvl="0" indent="0" algn="l" rtl="0">
                        <a:spcBef>
                          <a:spcPts val="0"/>
                        </a:spcBef>
                        <a:spcAft>
                          <a:spcPts val="0"/>
                        </a:spcAft>
                        <a:buNone/>
                      </a:pPr>
                      <a:r>
                        <a:rPr lang="en-GB" sz="1600" dirty="0"/>
                        <a:t>Paper 2: spelling</a:t>
                      </a: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772225">
                <a:tc>
                  <a:txBody>
                    <a:bodyPr/>
                    <a:lstStyle/>
                    <a:p>
                      <a:pPr marL="0" marR="0" lvl="0" indent="0" algn="ctr" rtl="0">
                        <a:spcBef>
                          <a:spcPts val="0"/>
                        </a:spcBef>
                        <a:spcAft>
                          <a:spcPts val="0"/>
                        </a:spcAft>
                        <a:buNone/>
                      </a:pPr>
                      <a:r>
                        <a:rPr lang="en-GB" sz="1800" b="1" dirty="0">
                          <a:solidFill>
                            <a:schemeClr val="lt1"/>
                          </a:solidFill>
                          <a:latin typeface="Roboto"/>
                          <a:ea typeface="Roboto"/>
                          <a:cs typeface="Roboto"/>
                          <a:sym typeface="Roboto"/>
                        </a:rPr>
                        <a:t>Wednesday</a:t>
                      </a:r>
                    </a:p>
                    <a:p>
                      <a:pPr marL="0" marR="0" lvl="0" indent="0" algn="ctr" rtl="0">
                        <a:spcBef>
                          <a:spcPts val="0"/>
                        </a:spcBef>
                        <a:spcAft>
                          <a:spcPts val="0"/>
                        </a:spcAft>
                        <a:buNone/>
                      </a:pPr>
                      <a:r>
                        <a:rPr lang="en-GB" sz="1800" b="1" dirty="0">
                          <a:solidFill>
                            <a:schemeClr val="lt1"/>
                          </a:solidFill>
                          <a:latin typeface="Roboto"/>
                          <a:ea typeface="Roboto"/>
                          <a:cs typeface="Roboto"/>
                          <a:sym typeface="Roboto"/>
                        </a:rPr>
                        <a:t>10</a:t>
                      </a:r>
                      <a:r>
                        <a:rPr lang="en-GB" sz="1800" b="1" baseline="30000" dirty="0">
                          <a:solidFill>
                            <a:schemeClr val="lt1"/>
                          </a:solidFill>
                          <a:latin typeface="Roboto"/>
                          <a:ea typeface="Roboto"/>
                          <a:cs typeface="Roboto"/>
                          <a:sym typeface="Roboto"/>
                        </a:rPr>
                        <a:t>th</a:t>
                      </a:r>
                      <a:r>
                        <a:rPr lang="en-GB" sz="1800" b="1" dirty="0">
                          <a:solidFill>
                            <a:schemeClr val="lt1"/>
                          </a:solidFill>
                          <a:latin typeface="Roboto"/>
                          <a:ea typeface="Roboto"/>
                          <a:cs typeface="Roboto"/>
                          <a:sym typeface="Roboto"/>
                        </a:rPr>
                        <a:t> May</a:t>
                      </a: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3"/>
                    </a:solidFill>
                  </a:tcPr>
                </a:tc>
                <a:tc>
                  <a:txBody>
                    <a:bodyPr/>
                    <a:lstStyle/>
                    <a:p>
                      <a:pPr marL="0" marR="0" lvl="0" indent="0" algn="l" rtl="0">
                        <a:spcBef>
                          <a:spcPts val="0"/>
                        </a:spcBef>
                        <a:spcAft>
                          <a:spcPts val="0"/>
                        </a:spcAft>
                        <a:buNone/>
                      </a:pPr>
                      <a:r>
                        <a:rPr lang="en-GB" sz="1600" b="1" dirty="0">
                          <a:latin typeface="Roboto"/>
                          <a:ea typeface="Roboto"/>
                          <a:cs typeface="Roboto"/>
                          <a:sym typeface="Roboto"/>
                        </a:rPr>
                        <a:t>English reading</a:t>
                      </a: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2"/>
                  </a:ext>
                </a:extLst>
              </a:tr>
              <a:tr h="772225">
                <a:tc>
                  <a:txBody>
                    <a:bodyPr/>
                    <a:lstStyle/>
                    <a:p>
                      <a:pPr marL="0" marR="0" lvl="0" indent="0" algn="ctr" rtl="0">
                        <a:spcBef>
                          <a:spcPts val="0"/>
                        </a:spcBef>
                        <a:spcAft>
                          <a:spcPts val="0"/>
                        </a:spcAft>
                        <a:buNone/>
                      </a:pPr>
                      <a:r>
                        <a:rPr lang="en-GB" sz="1800" b="1" dirty="0">
                          <a:solidFill>
                            <a:schemeClr val="lt1"/>
                          </a:solidFill>
                        </a:rPr>
                        <a:t>Thursday</a:t>
                      </a:r>
                    </a:p>
                    <a:p>
                      <a:pPr marL="0" marR="0" lvl="0" indent="0" algn="ctr" rtl="0">
                        <a:spcBef>
                          <a:spcPts val="0"/>
                        </a:spcBef>
                        <a:spcAft>
                          <a:spcPts val="0"/>
                        </a:spcAft>
                        <a:buNone/>
                      </a:pPr>
                      <a:r>
                        <a:rPr lang="en-GB" sz="1800" b="1" dirty="0">
                          <a:solidFill>
                            <a:schemeClr val="lt1"/>
                          </a:solidFill>
                        </a:rPr>
                        <a:t>11</a:t>
                      </a:r>
                      <a:r>
                        <a:rPr lang="en-GB" sz="1800" b="1" baseline="30000" dirty="0">
                          <a:solidFill>
                            <a:schemeClr val="lt1"/>
                          </a:solidFill>
                        </a:rPr>
                        <a:t>th</a:t>
                      </a:r>
                      <a:r>
                        <a:rPr lang="en-GB" sz="1800" b="1" dirty="0">
                          <a:solidFill>
                            <a:schemeClr val="lt1"/>
                          </a:solidFill>
                        </a:rPr>
                        <a:t> May</a:t>
                      </a: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3"/>
                    </a:solidFill>
                  </a:tcPr>
                </a:tc>
                <a:tc>
                  <a:txBody>
                    <a:bodyPr/>
                    <a:lstStyle/>
                    <a:p>
                      <a:pPr marL="0" marR="0" lvl="0" indent="0" algn="l" rtl="0">
                        <a:spcBef>
                          <a:spcPts val="0"/>
                        </a:spcBef>
                        <a:spcAft>
                          <a:spcPts val="0"/>
                        </a:spcAft>
                        <a:buNone/>
                      </a:pPr>
                      <a:r>
                        <a:rPr lang="en-GB" sz="1600" b="1" dirty="0">
                          <a:latin typeface="Roboto"/>
                          <a:ea typeface="Roboto"/>
                          <a:cs typeface="Roboto"/>
                          <a:sym typeface="Roboto"/>
                        </a:rPr>
                        <a:t>Mathematics</a:t>
                      </a:r>
                    </a:p>
                    <a:p>
                      <a:pPr marL="0" marR="0" lvl="0" indent="0" algn="l" rtl="0">
                        <a:spcBef>
                          <a:spcPts val="0"/>
                        </a:spcBef>
                        <a:spcAft>
                          <a:spcPts val="0"/>
                        </a:spcAft>
                        <a:buNone/>
                      </a:pPr>
                      <a:r>
                        <a:rPr lang="en-GB" sz="1600" dirty="0">
                          <a:latin typeface="Roboto"/>
                          <a:ea typeface="Roboto"/>
                          <a:cs typeface="Roboto"/>
                          <a:sym typeface="Roboto"/>
                        </a:rPr>
                        <a:t>Paper 1: arithmetic</a:t>
                      </a:r>
                    </a:p>
                    <a:p>
                      <a:pPr marL="0" marR="0" lvl="0" indent="0" algn="l" rtl="0">
                        <a:spcBef>
                          <a:spcPts val="0"/>
                        </a:spcBef>
                        <a:spcAft>
                          <a:spcPts val="0"/>
                        </a:spcAft>
                        <a:buNone/>
                      </a:pPr>
                      <a:r>
                        <a:rPr lang="en-GB" sz="1600" dirty="0">
                          <a:latin typeface="Roboto"/>
                          <a:ea typeface="Roboto"/>
                          <a:cs typeface="Roboto"/>
                          <a:sym typeface="Roboto"/>
                        </a:rPr>
                        <a:t>Paper 2: reasoning</a:t>
                      </a: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3"/>
                  </a:ext>
                </a:extLst>
              </a:tr>
              <a:tr h="772225">
                <a:tc>
                  <a:txBody>
                    <a:bodyPr/>
                    <a:lstStyle/>
                    <a:p>
                      <a:pPr marL="0" marR="0" lvl="0" indent="0" algn="ctr" rtl="0">
                        <a:spcBef>
                          <a:spcPts val="0"/>
                        </a:spcBef>
                        <a:spcAft>
                          <a:spcPts val="0"/>
                        </a:spcAft>
                        <a:buNone/>
                      </a:pPr>
                      <a:r>
                        <a:rPr lang="en-GB" sz="1800" b="1" dirty="0">
                          <a:solidFill>
                            <a:schemeClr val="lt1"/>
                          </a:solidFill>
                        </a:rPr>
                        <a:t>Friday</a:t>
                      </a:r>
                    </a:p>
                    <a:p>
                      <a:pPr marL="0" marR="0" lvl="0" indent="0" algn="ctr" rtl="0">
                        <a:spcBef>
                          <a:spcPts val="0"/>
                        </a:spcBef>
                        <a:spcAft>
                          <a:spcPts val="0"/>
                        </a:spcAft>
                        <a:buNone/>
                      </a:pPr>
                      <a:r>
                        <a:rPr lang="en-GB" sz="1800" b="1" dirty="0">
                          <a:solidFill>
                            <a:schemeClr val="lt1"/>
                          </a:solidFill>
                        </a:rPr>
                        <a:t>12</a:t>
                      </a:r>
                      <a:r>
                        <a:rPr lang="en-GB" sz="1800" b="1" baseline="30000" dirty="0">
                          <a:solidFill>
                            <a:schemeClr val="lt1"/>
                          </a:solidFill>
                        </a:rPr>
                        <a:t>th</a:t>
                      </a:r>
                      <a:r>
                        <a:rPr lang="en-GB" sz="1800" b="1" dirty="0">
                          <a:solidFill>
                            <a:schemeClr val="lt1"/>
                          </a:solidFill>
                        </a:rPr>
                        <a:t> May</a:t>
                      </a: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accent3"/>
                    </a:solidFill>
                  </a:tcPr>
                </a:tc>
                <a:tc>
                  <a:txBody>
                    <a:bodyPr/>
                    <a:lstStyle/>
                    <a:p>
                      <a:pPr marL="0" marR="0" lvl="0" indent="0" algn="l" rtl="0">
                        <a:spcBef>
                          <a:spcPts val="0"/>
                        </a:spcBef>
                        <a:spcAft>
                          <a:spcPts val="0"/>
                        </a:spcAft>
                        <a:buNone/>
                      </a:pPr>
                      <a:r>
                        <a:rPr lang="en-GB" sz="1600" b="1" dirty="0">
                          <a:latin typeface="Roboto"/>
                          <a:ea typeface="Roboto"/>
                          <a:cs typeface="Roboto"/>
                          <a:sym typeface="Roboto"/>
                        </a:rPr>
                        <a:t>Mathematics</a:t>
                      </a:r>
                    </a:p>
                    <a:p>
                      <a:pPr marL="0" marR="0" lvl="0" indent="0" algn="l" rtl="0">
                        <a:spcBef>
                          <a:spcPts val="0"/>
                        </a:spcBef>
                        <a:spcAft>
                          <a:spcPts val="0"/>
                        </a:spcAft>
                        <a:buNone/>
                      </a:pPr>
                      <a:r>
                        <a:rPr lang="en-GB" sz="1600" dirty="0">
                          <a:latin typeface="Roboto"/>
                          <a:ea typeface="Roboto"/>
                          <a:cs typeface="Roboto"/>
                          <a:sym typeface="Roboto"/>
                        </a:rPr>
                        <a:t>Paper 3: reasoning</a:t>
                      </a:r>
                    </a:p>
                  </a:txBody>
                  <a:tcPr marL="91450" marR="91450" marT="45725" marB="45725" anchor="ctr">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4" name="Google Shape;63;p4">
            <a:extLst>
              <a:ext uri="{FF2B5EF4-FFF2-40B4-BE49-F238E27FC236}">
                <a16:creationId xmlns:a16="http://schemas.microsoft.com/office/drawing/2014/main" id="{43DC7391-0579-407C-81A9-2B8AEF9B974B}"/>
              </a:ext>
            </a:extLst>
          </p:cNvPr>
          <p:cNvSpPr txBox="1"/>
          <p:nvPr/>
        </p:nvSpPr>
        <p:spPr>
          <a:xfrm>
            <a:off x="450559" y="1210982"/>
            <a:ext cx="8237486" cy="637849"/>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108000" tIns="72000" rIns="108000" bIns="72000" anchor="t" anchorCtr="0">
            <a:spAutoFit/>
          </a:bodyPr>
          <a:lstStyle/>
          <a:p>
            <a:pPr lvl="0" algn="ctr"/>
            <a:r>
              <a:rPr lang="en-GB" sz="1600" dirty="0">
                <a:solidFill>
                  <a:schemeClr val="dk1"/>
                </a:solidFill>
                <a:latin typeface="Roboto"/>
                <a:ea typeface="Roboto"/>
                <a:cs typeface="Roboto"/>
                <a:sym typeface="Roboto"/>
              </a:rPr>
              <a:t>Every primary school will test their pupils on the same subject at the same time during the week beginning 8</a:t>
            </a:r>
            <a:r>
              <a:rPr lang="en-GB" sz="1600" baseline="30000" dirty="0">
                <a:solidFill>
                  <a:schemeClr val="dk1"/>
                </a:solidFill>
                <a:latin typeface="Roboto"/>
                <a:ea typeface="Roboto"/>
                <a:cs typeface="Roboto"/>
                <a:sym typeface="Roboto"/>
              </a:rPr>
              <a:t>th</a:t>
            </a:r>
            <a:r>
              <a:rPr lang="en-GB" sz="1600" dirty="0">
                <a:solidFill>
                  <a:schemeClr val="dk1"/>
                </a:solidFill>
                <a:latin typeface="Roboto"/>
                <a:ea typeface="Roboto"/>
                <a:cs typeface="Roboto"/>
                <a:sym typeface="Roboto"/>
              </a:rPr>
              <a:t> May 2023. The schedule of tests for this year looks like this: </a:t>
            </a:r>
          </a:p>
        </p:txBody>
      </p:sp>
    </p:spTree>
    <p:extLst>
      <p:ext uri="{BB962C8B-B14F-4D97-AF65-F5344CB8AC3E}">
        <p14:creationId xmlns:p14="http://schemas.microsoft.com/office/powerpoint/2010/main" val="203574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0" y="57210"/>
            <a:ext cx="9144000" cy="6870128"/>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6" name="Google Shape;56;p4"/>
          <p:cNvSpPr txBox="1"/>
          <p:nvPr/>
        </p:nvSpPr>
        <p:spPr>
          <a:xfrm>
            <a:off x="299405" y="549275"/>
            <a:ext cx="8539794" cy="805551"/>
          </a:xfrm>
          <a:prstGeom prst="rect">
            <a:avLst/>
          </a:prstGeom>
          <a:solidFill>
            <a:srgbClr val="FDE7CF"/>
          </a:solidFill>
          <a:ln>
            <a:noFill/>
          </a:ln>
        </p:spPr>
        <p:txBody>
          <a:bodyPr spcFirstLastPara="1" wrap="square" lIns="216000" tIns="216000" rIns="216000" bIns="216000" anchor="t" anchorCtr="0">
            <a:spAutoFit/>
          </a:bodyPr>
          <a:lstStyle/>
          <a:p>
            <a:pPr marL="285750" marR="0" lvl="0" indent="-285750" algn="just" rtl="0">
              <a:spcBef>
                <a:spcPts val="0"/>
              </a:spcBef>
              <a:spcAft>
                <a:spcPts val="0"/>
              </a:spcAft>
              <a:buClr>
                <a:schemeClr val="dk1"/>
              </a:buClr>
              <a:buSzPts val="2400"/>
              <a:buFont typeface="Roboto Black"/>
              <a:buChar char="•"/>
            </a:pPr>
            <a:r>
              <a:rPr lang="en-GB" sz="2400" dirty="0">
                <a:solidFill>
                  <a:schemeClr val="dk1"/>
                </a:solidFill>
                <a:latin typeface="Roboto Black"/>
                <a:ea typeface="Roboto Black"/>
                <a:cs typeface="Roboto Black"/>
                <a:sym typeface="Roboto Black"/>
              </a:rPr>
              <a:t>What are the children tested on?</a:t>
            </a:r>
            <a:endParaRPr dirty="0"/>
          </a:p>
        </p:txBody>
      </p:sp>
      <p:pic>
        <p:nvPicPr>
          <p:cNvPr id="57" name="Google Shape;57;p4"/>
          <p:cNvPicPr preferRelativeResize="0"/>
          <p:nvPr/>
        </p:nvPicPr>
        <p:blipFill rotWithShape="1">
          <a:blip r:embed="rId3">
            <a:alphaModFix/>
          </a:blip>
          <a:srcRect/>
          <a:stretch/>
        </p:blipFill>
        <p:spPr>
          <a:xfrm>
            <a:off x="0" y="0"/>
            <a:ext cx="9144000" cy="334380"/>
          </a:xfrm>
          <a:prstGeom prst="rect">
            <a:avLst/>
          </a:prstGeom>
          <a:noFill/>
          <a:ln>
            <a:noFill/>
          </a:ln>
        </p:spPr>
      </p:pic>
      <p:pic>
        <p:nvPicPr>
          <p:cNvPr id="58" name="Google Shape;58;p4"/>
          <p:cNvPicPr preferRelativeResize="0"/>
          <p:nvPr/>
        </p:nvPicPr>
        <p:blipFill rotWithShape="1">
          <a:blip r:embed="rId4">
            <a:alphaModFix/>
          </a:blip>
          <a:srcRect/>
          <a:stretch/>
        </p:blipFill>
        <p:spPr>
          <a:xfrm>
            <a:off x="0" y="6768865"/>
            <a:ext cx="9144000" cy="107173"/>
          </a:xfrm>
          <a:prstGeom prst="rect">
            <a:avLst/>
          </a:prstGeom>
          <a:noFill/>
          <a:ln>
            <a:noFill/>
          </a:ln>
        </p:spPr>
      </p:pic>
      <p:grpSp>
        <p:nvGrpSpPr>
          <p:cNvPr id="59" name="Google Shape;59;p4"/>
          <p:cNvGrpSpPr/>
          <p:nvPr/>
        </p:nvGrpSpPr>
        <p:grpSpPr>
          <a:xfrm>
            <a:off x="299405" y="6581924"/>
            <a:ext cx="920730" cy="153888"/>
            <a:chOff x="299405" y="6581924"/>
            <a:chExt cx="920730" cy="153888"/>
          </a:xfrm>
        </p:grpSpPr>
        <p:sp>
          <p:nvSpPr>
            <p:cNvPr id="60" name="Google Shape;60;p4">
              <a:hlinkClick r:id="rId5" action="ppaction://hlinksldjump"/>
            </p:cNvPr>
            <p:cNvSpPr/>
            <p:nvPr/>
          </p:nvSpPr>
          <p:spPr>
            <a:xfrm rot="-5400000" flipH="1">
              <a:off x="290896" y="6605685"/>
              <a:ext cx="123384" cy="106366"/>
            </a:xfrm>
            <a:prstGeom prst="triangle">
              <a:avLst>
                <a:gd name="adj" fmla="val 50000"/>
              </a:avLst>
            </a:prstGeom>
            <a:solidFill>
              <a:srgbClr val="2A29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1" name="Google Shape;61;p4">
              <a:hlinkClick r:id="rId5" action="ppaction://hlinksldjump"/>
            </p:cNvPr>
            <p:cNvSpPr txBox="1"/>
            <p:nvPr/>
          </p:nvSpPr>
          <p:spPr>
            <a:xfrm>
              <a:off x="454395" y="6581924"/>
              <a:ext cx="765740"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1">
                  <a:solidFill>
                    <a:schemeClr val="dk1"/>
                  </a:solidFill>
                  <a:latin typeface="Roboto"/>
                  <a:ea typeface="Roboto"/>
                  <a:cs typeface="Roboto"/>
                  <a:sym typeface="Roboto"/>
                </a:rPr>
                <a:t>Contents</a:t>
              </a:r>
              <a:endParaRPr/>
            </a:p>
          </p:txBody>
        </p:sp>
      </p:grpSp>
      <p:sp>
        <p:nvSpPr>
          <p:cNvPr id="13" name="Google Shape;65;p4">
            <a:extLst>
              <a:ext uri="{FF2B5EF4-FFF2-40B4-BE49-F238E27FC236}">
                <a16:creationId xmlns:a16="http://schemas.microsoft.com/office/drawing/2014/main" id="{FAB7A9FC-4F7B-4F77-BB31-585B2B719752}"/>
              </a:ext>
            </a:extLst>
          </p:cNvPr>
          <p:cNvSpPr txBox="1"/>
          <p:nvPr/>
        </p:nvSpPr>
        <p:spPr>
          <a:xfrm>
            <a:off x="299404" y="1472396"/>
            <a:ext cx="2619569" cy="2583430"/>
          </a:xfrm>
          <a:prstGeom prst="rect">
            <a:avLst/>
          </a:prstGeom>
          <a:solidFill>
            <a:schemeClr val="accent3"/>
          </a:solidFill>
          <a:ln>
            <a:noFill/>
          </a:ln>
        </p:spPr>
        <p:txBody>
          <a:bodyPr spcFirstLastPara="1" wrap="square" lIns="108000" tIns="108000" rIns="108000" bIns="108000" anchor="ctr" anchorCtr="0">
            <a:noAutofit/>
          </a:bodyPr>
          <a:lstStyle/>
          <a:p>
            <a:pPr lvl="0" algn="ctr"/>
            <a:r>
              <a:rPr lang="en-GB" sz="2800" b="1" dirty="0">
                <a:solidFill>
                  <a:schemeClr val="lt2"/>
                </a:solidFill>
                <a:latin typeface="Roboto"/>
                <a:ea typeface="Roboto"/>
                <a:cs typeface="Roboto"/>
                <a:sym typeface="Roboto"/>
              </a:rPr>
              <a:t>English</a:t>
            </a:r>
          </a:p>
          <a:p>
            <a:pPr lvl="0" algn="ctr"/>
            <a:r>
              <a:rPr lang="en-GB" sz="2800" b="1" dirty="0">
                <a:solidFill>
                  <a:schemeClr val="lt2"/>
                </a:solidFill>
                <a:latin typeface="Roboto"/>
                <a:ea typeface="Roboto"/>
                <a:cs typeface="Roboto"/>
                <a:sym typeface="Roboto"/>
              </a:rPr>
              <a:t>Grammar, Punctuation and Spelling</a:t>
            </a:r>
          </a:p>
        </p:txBody>
      </p:sp>
      <p:sp>
        <p:nvSpPr>
          <p:cNvPr id="14" name="Google Shape;66;p4">
            <a:extLst>
              <a:ext uri="{FF2B5EF4-FFF2-40B4-BE49-F238E27FC236}">
                <a16:creationId xmlns:a16="http://schemas.microsoft.com/office/drawing/2014/main" id="{4551AE7E-42DB-4867-B025-A43207CA0DED}"/>
              </a:ext>
            </a:extLst>
          </p:cNvPr>
          <p:cNvSpPr txBox="1"/>
          <p:nvPr/>
        </p:nvSpPr>
        <p:spPr>
          <a:xfrm>
            <a:off x="2828612" y="1464336"/>
            <a:ext cx="6010587" cy="2603529"/>
          </a:xfrm>
          <a:prstGeom prst="rect">
            <a:avLst/>
          </a:prstGeom>
          <a:solidFill>
            <a:srgbClr val="D2D8EF"/>
          </a:solidFill>
          <a:ln>
            <a:noFill/>
          </a:ln>
        </p:spPr>
        <p:txBody>
          <a:bodyPr spcFirstLastPara="1" wrap="square" lIns="108000" tIns="108000" rIns="108000" bIns="108000" anchor="t" anchorCtr="0">
            <a:noAutofit/>
          </a:bodyPr>
          <a:lstStyle/>
          <a:p>
            <a:pPr lvl="0"/>
            <a:r>
              <a:rPr lang="en-GB" sz="1600" b="1" dirty="0">
                <a:solidFill>
                  <a:schemeClr val="dk1"/>
                </a:solidFill>
                <a:latin typeface="Roboto"/>
                <a:ea typeface="Roboto"/>
                <a:cs typeface="Roboto"/>
                <a:sym typeface="Roboto"/>
              </a:rPr>
              <a:t>Paper 1: questions (45 minutes) 50 marks</a:t>
            </a:r>
          </a:p>
          <a:p>
            <a:pPr lvl="0"/>
            <a:r>
              <a:rPr lang="en-GB" sz="1600" dirty="0">
                <a:solidFill>
                  <a:schemeClr val="dk1"/>
                </a:solidFill>
                <a:latin typeface="Roboto"/>
                <a:ea typeface="Roboto"/>
                <a:cs typeface="Roboto"/>
                <a:sym typeface="Roboto"/>
              </a:rPr>
              <a:t>A combined question and answer booklet which assesses pupils’ understanding of the grammar, punctuation and spelling elements of the national curriculum English programmes of study for key stage two. </a:t>
            </a:r>
          </a:p>
          <a:p>
            <a:pPr lvl="0"/>
            <a:endParaRPr lang="en-GB" sz="1600" dirty="0">
              <a:solidFill>
                <a:schemeClr val="dk1"/>
              </a:solidFill>
              <a:latin typeface="Roboto"/>
              <a:ea typeface="Roboto"/>
              <a:cs typeface="Roboto"/>
              <a:sym typeface="Roboto"/>
            </a:endParaRPr>
          </a:p>
          <a:p>
            <a:pPr lvl="0"/>
            <a:r>
              <a:rPr lang="en-GB" sz="1600" b="1" dirty="0">
                <a:solidFill>
                  <a:schemeClr val="dk1"/>
                </a:solidFill>
                <a:latin typeface="Roboto"/>
                <a:ea typeface="Roboto"/>
                <a:cs typeface="Roboto"/>
                <a:sym typeface="Roboto"/>
              </a:rPr>
              <a:t>Paper 2: spelling (15 minutes but not strictly timed) 20 marks</a:t>
            </a:r>
          </a:p>
          <a:p>
            <a:pPr lvl="0"/>
            <a:r>
              <a:rPr lang="en-GB" sz="1600" dirty="0">
                <a:solidFill>
                  <a:schemeClr val="dk1"/>
                </a:solidFill>
                <a:latin typeface="Roboto"/>
                <a:ea typeface="Roboto"/>
                <a:cs typeface="Roboto"/>
                <a:sym typeface="Roboto"/>
              </a:rPr>
              <a:t>The paper that pupils receive has 20 sentences, each with a missing word. The teacher reads the sentences one at a time and pupils write in the missing word on their paper.</a:t>
            </a:r>
          </a:p>
        </p:txBody>
      </p:sp>
      <p:sp>
        <p:nvSpPr>
          <p:cNvPr id="11" name="Google Shape;65;p4">
            <a:extLst>
              <a:ext uri="{FF2B5EF4-FFF2-40B4-BE49-F238E27FC236}">
                <a16:creationId xmlns:a16="http://schemas.microsoft.com/office/drawing/2014/main" id="{8934C21F-3BB7-4BA6-9079-20FABFF5A8CA}"/>
              </a:ext>
            </a:extLst>
          </p:cNvPr>
          <p:cNvSpPr txBox="1"/>
          <p:nvPr/>
        </p:nvSpPr>
        <p:spPr>
          <a:xfrm>
            <a:off x="299404" y="4232494"/>
            <a:ext cx="2619569" cy="2379802"/>
          </a:xfrm>
          <a:prstGeom prst="rect">
            <a:avLst/>
          </a:prstGeom>
          <a:solidFill>
            <a:schemeClr val="accent3"/>
          </a:solidFill>
          <a:ln>
            <a:noFill/>
          </a:ln>
        </p:spPr>
        <p:txBody>
          <a:bodyPr spcFirstLastPara="1" wrap="square" lIns="108000" tIns="108000" rIns="108000" bIns="108000" anchor="ctr" anchorCtr="0">
            <a:noAutofit/>
          </a:bodyPr>
          <a:lstStyle/>
          <a:p>
            <a:pPr lvl="0" algn="ctr"/>
            <a:r>
              <a:rPr lang="en-GB" sz="2800" b="1" dirty="0">
                <a:solidFill>
                  <a:schemeClr val="lt2"/>
                </a:solidFill>
                <a:latin typeface="Roboto"/>
                <a:ea typeface="Roboto"/>
                <a:cs typeface="Roboto"/>
                <a:sym typeface="Roboto"/>
              </a:rPr>
              <a:t>English</a:t>
            </a:r>
          </a:p>
          <a:p>
            <a:pPr lvl="0" algn="ctr"/>
            <a:r>
              <a:rPr lang="en-GB" sz="2800" b="1" dirty="0">
                <a:solidFill>
                  <a:schemeClr val="lt2"/>
                </a:solidFill>
                <a:latin typeface="Roboto"/>
                <a:ea typeface="Roboto"/>
                <a:cs typeface="Roboto"/>
                <a:sym typeface="Roboto"/>
              </a:rPr>
              <a:t>Reading</a:t>
            </a:r>
          </a:p>
        </p:txBody>
      </p:sp>
      <p:sp>
        <p:nvSpPr>
          <p:cNvPr id="12" name="Google Shape;66;p4">
            <a:extLst>
              <a:ext uri="{FF2B5EF4-FFF2-40B4-BE49-F238E27FC236}">
                <a16:creationId xmlns:a16="http://schemas.microsoft.com/office/drawing/2014/main" id="{DA095217-1622-4BF1-8DF4-124CAAF55765}"/>
              </a:ext>
            </a:extLst>
          </p:cNvPr>
          <p:cNvSpPr txBox="1"/>
          <p:nvPr/>
        </p:nvSpPr>
        <p:spPr>
          <a:xfrm>
            <a:off x="2828612" y="4224435"/>
            <a:ext cx="6010587" cy="2390488"/>
          </a:xfrm>
          <a:prstGeom prst="rect">
            <a:avLst/>
          </a:prstGeom>
          <a:solidFill>
            <a:srgbClr val="D2D8EF"/>
          </a:solidFill>
          <a:ln>
            <a:noFill/>
          </a:ln>
        </p:spPr>
        <p:txBody>
          <a:bodyPr spcFirstLastPara="1" wrap="square" lIns="108000" tIns="108000" rIns="108000" bIns="108000" anchor="ctr" anchorCtr="0">
            <a:noAutofit/>
          </a:bodyPr>
          <a:lstStyle/>
          <a:p>
            <a:pPr lvl="0"/>
            <a:r>
              <a:rPr lang="en-GB" sz="1600" b="1" dirty="0">
                <a:solidFill>
                  <a:schemeClr val="dk1"/>
                </a:solidFill>
                <a:latin typeface="Roboto"/>
                <a:ea typeface="Roboto"/>
                <a:cs typeface="Roboto"/>
                <a:sym typeface="Roboto"/>
              </a:rPr>
              <a:t>(1 hour) 50 marks</a:t>
            </a:r>
          </a:p>
          <a:p>
            <a:pPr lvl="0"/>
            <a:r>
              <a:rPr lang="en-GB" sz="1600" dirty="0">
                <a:solidFill>
                  <a:schemeClr val="dk1"/>
                </a:solidFill>
                <a:latin typeface="Roboto"/>
                <a:ea typeface="Roboto"/>
                <a:cs typeface="Roboto"/>
                <a:sym typeface="Roboto"/>
              </a:rPr>
              <a:t>Pupils will have a reading booklet with three different texts to read and a corresponding question and answer booklet. The texts are presented in increasing levels of difficulty and pupils’ comprehension skills will be assessed against the comprehension elements of the English programme of study for key stage two. </a:t>
            </a:r>
            <a:endParaRPr lang="en-GB" sz="1600" b="1" dirty="0">
              <a:solidFill>
                <a:schemeClr val="dk1"/>
              </a:solidFill>
              <a:latin typeface="Roboto"/>
              <a:ea typeface="Roboto"/>
              <a:cs typeface="Roboto"/>
              <a:sym typeface="Roboto"/>
            </a:endParaRPr>
          </a:p>
        </p:txBody>
      </p:sp>
    </p:spTree>
    <p:extLst>
      <p:ext uri="{BB962C8B-B14F-4D97-AF65-F5344CB8AC3E}">
        <p14:creationId xmlns:p14="http://schemas.microsoft.com/office/powerpoint/2010/main" val="99717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100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1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par>
                                <p:cTn id="24" presetID="10" presetClass="entr" presetSubtype="0" fill="hold" nodeType="with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44FEE-BF17-403A-B56C-20102ECE6DD8}"/>
              </a:ext>
            </a:extLst>
          </p:cNvPr>
          <p:cNvSpPr>
            <a:spLocks noGrp="1"/>
          </p:cNvSpPr>
          <p:nvPr>
            <p:ph type="title" idx="4294967295"/>
          </p:nvPr>
        </p:nvSpPr>
        <p:spPr>
          <a:xfrm>
            <a:off x="0" y="590550"/>
            <a:ext cx="8521700" cy="579438"/>
          </a:xfrm>
        </p:spPr>
        <p:txBody>
          <a:bodyPr>
            <a:normAutofit fontScale="90000"/>
          </a:bodyPr>
          <a:lstStyle/>
          <a:p>
            <a:r>
              <a:rPr lang="en-GB" dirty="0">
                <a:latin typeface="Roboto" panose="02000000000000000000" pitchFamily="2" charset="0"/>
                <a:ea typeface="Roboto" panose="02000000000000000000" pitchFamily="2" charset="0"/>
                <a:cs typeface="Roboto" panose="02000000000000000000" pitchFamily="2" charset="0"/>
              </a:rPr>
              <a:t>Grammar, Punctuation and Spelling: Paper 1 (GPS)</a:t>
            </a:r>
          </a:p>
        </p:txBody>
      </p:sp>
      <p:sp>
        <p:nvSpPr>
          <p:cNvPr id="3" name="Text Placeholder 2">
            <a:extLst>
              <a:ext uri="{FF2B5EF4-FFF2-40B4-BE49-F238E27FC236}">
                <a16:creationId xmlns:a16="http://schemas.microsoft.com/office/drawing/2014/main" id="{70E6D414-8B7F-4F09-9DB4-77ED9812EC3A}"/>
              </a:ext>
            </a:extLst>
          </p:cNvPr>
          <p:cNvSpPr>
            <a:spLocks noGrp="1"/>
          </p:cNvSpPr>
          <p:nvPr>
            <p:ph type="body" idx="4294967295"/>
          </p:nvPr>
        </p:nvSpPr>
        <p:spPr>
          <a:xfrm>
            <a:off x="0" y="1312069"/>
            <a:ext cx="8521700" cy="5105400"/>
          </a:xfrm>
        </p:spPr>
        <p:txBody>
          <a:bodyPr>
            <a:normAutofit fontScale="92500" lnSpcReduction="10000"/>
          </a:bodyPr>
          <a:lstStyle/>
          <a:p>
            <a:pPr marL="114300" indent="0">
              <a:buNone/>
            </a:pPr>
            <a:r>
              <a:rPr lang="en-GB" dirty="0">
                <a:latin typeface="Roboto" panose="02000000000000000000" pitchFamily="2" charset="0"/>
                <a:ea typeface="Roboto" panose="02000000000000000000" pitchFamily="2" charset="0"/>
                <a:cs typeface="Roboto" panose="02000000000000000000" pitchFamily="2" charset="0"/>
              </a:rPr>
              <a:t>The children will have been working hard with their class teacher on developing and securing their knowledge of the technical vocabulary needed in this test.</a:t>
            </a:r>
          </a:p>
          <a:p>
            <a:pPr marL="114300" indent="0">
              <a:buNone/>
            </a:pPr>
            <a:endParaRPr lang="en-GB" dirty="0">
              <a:latin typeface="Roboto" panose="02000000000000000000" pitchFamily="2" charset="0"/>
              <a:ea typeface="Roboto" panose="02000000000000000000" pitchFamily="2" charset="0"/>
              <a:cs typeface="Roboto" panose="02000000000000000000" pitchFamily="2" charset="0"/>
            </a:endParaRPr>
          </a:p>
          <a:p>
            <a:pPr marL="114300" indent="0">
              <a:buNone/>
            </a:pPr>
            <a:r>
              <a:rPr lang="en-GB" dirty="0">
                <a:latin typeface="Roboto" panose="02000000000000000000" pitchFamily="2" charset="0"/>
                <a:ea typeface="Roboto" panose="02000000000000000000" pitchFamily="2" charset="0"/>
                <a:cs typeface="Roboto" panose="02000000000000000000" pitchFamily="2" charset="0"/>
              </a:rPr>
              <a:t>This test focuses on:</a:t>
            </a:r>
          </a:p>
          <a:p>
            <a:r>
              <a:rPr lang="en-GB" dirty="0">
                <a:solidFill>
                  <a:srgbClr val="283593"/>
                </a:solidFill>
                <a:latin typeface="Roboto" panose="02000000000000000000" pitchFamily="2" charset="0"/>
                <a:ea typeface="Roboto" panose="02000000000000000000" pitchFamily="2" charset="0"/>
                <a:cs typeface="Roboto" panose="02000000000000000000" pitchFamily="2" charset="0"/>
              </a:rPr>
              <a:t>Grammatical terms/ word classes;</a:t>
            </a:r>
          </a:p>
          <a:p>
            <a:r>
              <a:rPr lang="en-GB" dirty="0">
                <a:solidFill>
                  <a:srgbClr val="283593"/>
                </a:solidFill>
                <a:latin typeface="Roboto" panose="02000000000000000000" pitchFamily="2" charset="0"/>
                <a:ea typeface="Roboto" panose="02000000000000000000" pitchFamily="2" charset="0"/>
                <a:cs typeface="Roboto" panose="02000000000000000000" pitchFamily="2" charset="0"/>
              </a:rPr>
              <a:t>Functions of sentences;</a:t>
            </a:r>
          </a:p>
          <a:p>
            <a:r>
              <a:rPr lang="en-GB" dirty="0">
                <a:solidFill>
                  <a:srgbClr val="283593"/>
                </a:solidFill>
                <a:latin typeface="Roboto" panose="02000000000000000000" pitchFamily="2" charset="0"/>
                <a:ea typeface="Roboto" panose="02000000000000000000" pitchFamily="2" charset="0"/>
                <a:cs typeface="Roboto" panose="02000000000000000000" pitchFamily="2" charset="0"/>
              </a:rPr>
              <a:t>Combining words, phrases and clauses;</a:t>
            </a:r>
          </a:p>
          <a:p>
            <a:r>
              <a:rPr lang="en-GB" dirty="0">
                <a:solidFill>
                  <a:srgbClr val="283593"/>
                </a:solidFill>
                <a:latin typeface="Roboto" panose="02000000000000000000" pitchFamily="2" charset="0"/>
                <a:ea typeface="Roboto" panose="02000000000000000000" pitchFamily="2" charset="0"/>
                <a:cs typeface="Roboto" panose="02000000000000000000" pitchFamily="2" charset="0"/>
              </a:rPr>
              <a:t>Verb forms, tenses and consistency;</a:t>
            </a:r>
          </a:p>
          <a:p>
            <a:r>
              <a:rPr lang="en-GB" dirty="0">
                <a:solidFill>
                  <a:srgbClr val="283593"/>
                </a:solidFill>
                <a:latin typeface="Roboto" panose="02000000000000000000" pitchFamily="2" charset="0"/>
                <a:ea typeface="Roboto" panose="02000000000000000000" pitchFamily="2" charset="0"/>
                <a:cs typeface="Roboto" panose="02000000000000000000" pitchFamily="2" charset="0"/>
              </a:rPr>
              <a:t>Punctuation;</a:t>
            </a:r>
          </a:p>
          <a:p>
            <a:r>
              <a:rPr lang="en-GB" dirty="0">
                <a:solidFill>
                  <a:srgbClr val="283593"/>
                </a:solidFill>
                <a:latin typeface="Roboto" panose="02000000000000000000" pitchFamily="2" charset="0"/>
                <a:ea typeface="Roboto" panose="02000000000000000000" pitchFamily="2" charset="0"/>
                <a:cs typeface="Roboto" panose="02000000000000000000" pitchFamily="2" charset="0"/>
              </a:rPr>
              <a:t>Vocabulary;</a:t>
            </a:r>
          </a:p>
          <a:p>
            <a:r>
              <a:rPr lang="en-GB" dirty="0">
                <a:solidFill>
                  <a:srgbClr val="283593"/>
                </a:solidFill>
                <a:latin typeface="Roboto" panose="02000000000000000000" pitchFamily="2" charset="0"/>
                <a:ea typeface="Roboto" panose="02000000000000000000" pitchFamily="2" charset="0"/>
                <a:cs typeface="Roboto" panose="02000000000000000000" pitchFamily="2" charset="0"/>
              </a:rPr>
              <a:t>Standard English and formality.</a:t>
            </a:r>
          </a:p>
          <a:p>
            <a:pPr marL="114300" indent="0">
              <a:buNone/>
            </a:pPr>
            <a:endParaRPr lang="en-GB" dirty="0">
              <a:latin typeface="Roboto" panose="02000000000000000000" pitchFamily="2" charset="0"/>
              <a:ea typeface="Roboto" panose="02000000000000000000" pitchFamily="2" charset="0"/>
              <a:cs typeface="Roboto" panose="02000000000000000000" pitchFamily="2" charset="0"/>
            </a:endParaRPr>
          </a:p>
          <a:p>
            <a:pPr marL="114300" indent="0">
              <a:buNone/>
            </a:pPr>
            <a:r>
              <a:rPr lang="en-GB" dirty="0">
                <a:latin typeface="Roboto" panose="02000000000000000000" pitchFamily="2" charset="0"/>
                <a:ea typeface="Roboto" panose="02000000000000000000" pitchFamily="2" charset="0"/>
                <a:cs typeface="Roboto" panose="02000000000000000000" pitchFamily="2" charset="0"/>
              </a:rPr>
              <a:t>This test requires a range of answer types but does not require longer formal answers. </a:t>
            </a:r>
          </a:p>
        </p:txBody>
      </p:sp>
      <p:sp>
        <p:nvSpPr>
          <p:cNvPr id="4" name="Slide Number Placeholder 3">
            <a:extLst>
              <a:ext uri="{FF2B5EF4-FFF2-40B4-BE49-F238E27FC236}">
                <a16:creationId xmlns:a16="http://schemas.microsoft.com/office/drawing/2014/main" id="{5A1FE52C-928B-4680-BDAC-AE5863D8A471}"/>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latin typeface="Roboto" panose="02000000000000000000" pitchFamily="2" charset="0"/>
                <a:ea typeface="Roboto" panose="02000000000000000000" pitchFamily="2" charset="0"/>
                <a:cs typeface="Roboto" panose="02000000000000000000" pitchFamily="2" charset="0"/>
              </a:rPr>
              <a:pPr/>
              <a:t>6</a:t>
            </a:fld>
            <a:endParaRPr lang="en">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6608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fade">
                                      <p:cBhvr>
                                        <p:cTn id="3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A6C288-627D-434C-9B18-18F34F5961B4}"/>
              </a:ext>
            </a:extLst>
          </p:cNvPr>
          <p:cNvPicPr>
            <a:picLocks noChangeAspect="1"/>
          </p:cNvPicPr>
          <p:nvPr/>
        </p:nvPicPr>
        <p:blipFill>
          <a:blip r:embed="rId3"/>
          <a:stretch>
            <a:fillRect/>
          </a:stretch>
        </p:blipFill>
        <p:spPr>
          <a:xfrm>
            <a:off x="2803889" y="5260975"/>
            <a:ext cx="4445000" cy="120650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FFA6AD4D-95E7-9243-B4FD-D75BE38CCC1A}"/>
              </a:ext>
            </a:extLst>
          </p:cNvPr>
          <p:cNvPicPr>
            <a:picLocks noChangeAspect="1"/>
          </p:cNvPicPr>
          <p:nvPr/>
        </p:nvPicPr>
        <p:blipFill>
          <a:blip r:embed="rId4"/>
          <a:stretch>
            <a:fillRect/>
          </a:stretch>
        </p:blipFill>
        <p:spPr>
          <a:xfrm>
            <a:off x="4690620" y="3557795"/>
            <a:ext cx="4445000" cy="78740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6696909-BA2C-7A4C-92F3-079FDBA17C5F}"/>
              </a:ext>
            </a:extLst>
          </p:cNvPr>
          <p:cNvPicPr>
            <a:picLocks noChangeAspect="1"/>
          </p:cNvPicPr>
          <p:nvPr/>
        </p:nvPicPr>
        <p:blipFill>
          <a:blip r:embed="rId5"/>
          <a:stretch>
            <a:fillRect/>
          </a:stretch>
        </p:blipFill>
        <p:spPr>
          <a:xfrm>
            <a:off x="127000" y="2034114"/>
            <a:ext cx="4436620" cy="18000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1044FEE-BF17-403A-B56C-20102ECE6DD8}"/>
              </a:ext>
            </a:extLst>
          </p:cNvPr>
          <p:cNvSpPr>
            <a:spLocks noGrp="1"/>
          </p:cNvSpPr>
          <p:nvPr>
            <p:ph type="title" idx="4294967295"/>
          </p:nvPr>
        </p:nvSpPr>
        <p:spPr>
          <a:xfrm>
            <a:off x="73025" y="697438"/>
            <a:ext cx="8521700" cy="579438"/>
          </a:xfrm>
        </p:spPr>
        <p:txBody>
          <a:bodyPr>
            <a:normAutofit fontScale="90000"/>
          </a:bodyPr>
          <a:lstStyle/>
          <a:p>
            <a:r>
              <a:rPr lang="en-GB" dirty="0"/>
              <a:t>Grammar, Punctuation and Spelling: Paper 1 (GPS)</a:t>
            </a:r>
          </a:p>
        </p:txBody>
      </p:sp>
      <p:sp>
        <p:nvSpPr>
          <p:cNvPr id="3" name="Text Placeholder 2">
            <a:extLst>
              <a:ext uri="{FF2B5EF4-FFF2-40B4-BE49-F238E27FC236}">
                <a16:creationId xmlns:a16="http://schemas.microsoft.com/office/drawing/2014/main" id="{70E6D414-8B7F-4F09-9DB4-77ED9812EC3A}"/>
              </a:ext>
            </a:extLst>
          </p:cNvPr>
          <p:cNvSpPr>
            <a:spLocks noGrp="1"/>
          </p:cNvSpPr>
          <p:nvPr>
            <p:ph type="body" idx="4294967295"/>
          </p:nvPr>
        </p:nvSpPr>
        <p:spPr>
          <a:xfrm>
            <a:off x="0" y="1597025"/>
            <a:ext cx="8521700" cy="434975"/>
          </a:xfrm>
        </p:spPr>
        <p:txBody>
          <a:bodyPr>
            <a:normAutofit fontScale="25000" lnSpcReduction="20000"/>
          </a:bodyPr>
          <a:lstStyle/>
          <a:p>
            <a:pPr marL="114300" indent="0">
              <a:buNone/>
            </a:pPr>
            <a:r>
              <a:rPr lang="en-GB" dirty="0"/>
              <a:t>Example questions: </a:t>
            </a:r>
          </a:p>
        </p:txBody>
      </p:sp>
      <p:sp>
        <p:nvSpPr>
          <p:cNvPr id="4" name="Slide Number Placeholder 3">
            <a:extLst>
              <a:ext uri="{FF2B5EF4-FFF2-40B4-BE49-F238E27FC236}">
                <a16:creationId xmlns:a16="http://schemas.microsoft.com/office/drawing/2014/main" id="{5A1FE52C-928B-4680-BDAC-AE5863D8A471}"/>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7</a:t>
            </a:fld>
            <a:endParaRPr lang="en"/>
          </a:p>
        </p:txBody>
      </p:sp>
      <p:grpSp>
        <p:nvGrpSpPr>
          <p:cNvPr id="5" name="Group 4">
            <a:extLst>
              <a:ext uri="{FF2B5EF4-FFF2-40B4-BE49-F238E27FC236}">
                <a16:creationId xmlns:a16="http://schemas.microsoft.com/office/drawing/2014/main" id="{32506F66-DA2B-4F27-8604-E2CE54DA20FA}"/>
              </a:ext>
            </a:extLst>
          </p:cNvPr>
          <p:cNvGrpSpPr/>
          <p:nvPr/>
        </p:nvGrpSpPr>
        <p:grpSpPr>
          <a:xfrm>
            <a:off x="2895199" y="3641669"/>
            <a:ext cx="4053711" cy="2825806"/>
            <a:chOff x="2823760" y="1677707"/>
            <a:chExt cx="4053711" cy="2825806"/>
          </a:xfrm>
        </p:grpSpPr>
        <p:sp>
          <p:nvSpPr>
            <p:cNvPr id="8" name="Text Placeholder 2">
              <a:extLst>
                <a:ext uri="{FF2B5EF4-FFF2-40B4-BE49-F238E27FC236}">
                  <a16:creationId xmlns:a16="http://schemas.microsoft.com/office/drawing/2014/main" id="{1525917A-6D61-4BD2-9ADC-721FB961E2A4}"/>
                </a:ext>
              </a:extLst>
            </p:cNvPr>
            <p:cNvSpPr txBox="1">
              <a:spLocks/>
            </p:cNvSpPr>
            <p:nvPr/>
          </p:nvSpPr>
          <p:spPr>
            <a:xfrm>
              <a:off x="2823760" y="1677707"/>
              <a:ext cx="301807" cy="2697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Nunito"/>
                <a:buChar char="●"/>
                <a:defRPr sz="1600" b="0" i="0" u="none" strike="noStrike" cap="none">
                  <a:solidFill>
                    <a:schemeClr val="tx1"/>
                  </a:solidFill>
                  <a:latin typeface="+mn-lt"/>
                  <a:ea typeface="Nunito"/>
                  <a:cs typeface="Nunito"/>
                  <a:sym typeface="Nunito"/>
                </a:defRPr>
              </a:lvl1pPr>
              <a:lvl2pPr marL="914400" marR="0" lvl="1"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2"/>
                </a:buClr>
                <a:buSzPts val="1400"/>
                <a:buFont typeface="Nunito Sans SemiBold"/>
                <a:buChar char="■"/>
                <a:defRPr sz="1400" b="0" i="0" u="none" strike="noStrike" cap="none">
                  <a:solidFill>
                    <a:schemeClr val="dk2"/>
                  </a:solidFill>
                  <a:latin typeface="Nunito Sans SemiBold"/>
                  <a:ea typeface="Nunito Sans SemiBold"/>
                  <a:cs typeface="Nunito Sans SemiBold"/>
                  <a:sym typeface="Nunito Sans SemiBold"/>
                </a:defRPr>
              </a:lvl3pPr>
              <a:lvl4pPr marL="1828800" marR="0" lvl="3"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2"/>
                </a:buClr>
                <a:buSzPts val="1400"/>
                <a:buFont typeface="Nunito"/>
                <a:buChar char="■"/>
                <a:defRPr sz="1400" b="0" i="0" u="none" strike="noStrike" cap="none">
                  <a:solidFill>
                    <a:schemeClr val="dk2"/>
                  </a:solidFill>
                  <a:latin typeface="Nunito"/>
                  <a:ea typeface="Nunito"/>
                  <a:cs typeface="Nunito"/>
                  <a:sym typeface="Nunito"/>
                </a:defRPr>
              </a:lvl9pPr>
            </a:lstStyle>
            <a:p>
              <a:pPr marL="0" indent="0">
                <a:lnSpc>
                  <a:spcPct val="100000"/>
                </a:lnSpc>
                <a:buNone/>
              </a:pPr>
              <a:r>
                <a:rPr lang="en-GB" sz="1200" dirty="0">
                  <a:sym typeface="Wingdings" panose="05000000000000000000" pitchFamily="2" charset="2"/>
                </a:rPr>
                <a:t></a:t>
              </a:r>
              <a:endParaRPr lang="en-GB" sz="1200" u="sng" dirty="0"/>
            </a:p>
          </p:txBody>
        </p:sp>
        <p:sp>
          <p:nvSpPr>
            <p:cNvPr id="9" name="Text Placeholder 2">
              <a:extLst>
                <a:ext uri="{FF2B5EF4-FFF2-40B4-BE49-F238E27FC236}">
                  <a16:creationId xmlns:a16="http://schemas.microsoft.com/office/drawing/2014/main" id="{64E58BDC-7AF2-426A-AE9B-EEDBABE4F00E}"/>
                </a:ext>
              </a:extLst>
            </p:cNvPr>
            <p:cNvSpPr txBox="1">
              <a:spLocks/>
            </p:cNvSpPr>
            <p:nvPr/>
          </p:nvSpPr>
          <p:spPr>
            <a:xfrm>
              <a:off x="4680338" y="2016109"/>
              <a:ext cx="1636486" cy="4347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Nunito"/>
                <a:buChar char="●"/>
                <a:defRPr sz="1600" b="0" i="0" u="none" strike="noStrike" cap="none">
                  <a:solidFill>
                    <a:schemeClr val="tx1"/>
                  </a:solidFill>
                  <a:latin typeface="+mn-lt"/>
                  <a:ea typeface="Nunito"/>
                  <a:cs typeface="Nunito"/>
                  <a:sym typeface="Nunito"/>
                </a:defRPr>
              </a:lvl1pPr>
              <a:lvl2pPr marL="914400" marR="0" lvl="1"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2"/>
                </a:buClr>
                <a:buSzPts val="1400"/>
                <a:buFont typeface="Nunito Sans SemiBold"/>
                <a:buChar char="■"/>
                <a:defRPr sz="1400" b="0" i="0" u="none" strike="noStrike" cap="none">
                  <a:solidFill>
                    <a:schemeClr val="dk2"/>
                  </a:solidFill>
                  <a:latin typeface="Nunito Sans SemiBold"/>
                  <a:ea typeface="Nunito Sans SemiBold"/>
                  <a:cs typeface="Nunito Sans SemiBold"/>
                  <a:sym typeface="Nunito Sans SemiBold"/>
                </a:defRPr>
              </a:lvl3pPr>
              <a:lvl4pPr marL="1828800" marR="0" lvl="3"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2"/>
                </a:buClr>
                <a:buSzPts val="1400"/>
                <a:buFont typeface="Nunito"/>
                <a:buChar char="■"/>
                <a:defRPr sz="1400" b="0" i="0" u="none" strike="noStrike" cap="none">
                  <a:solidFill>
                    <a:schemeClr val="dk2"/>
                  </a:solidFill>
                  <a:latin typeface="Nunito"/>
                  <a:ea typeface="Nunito"/>
                  <a:cs typeface="Nunito"/>
                  <a:sym typeface="Nunito"/>
                </a:defRPr>
              </a:lvl9pPr>
            </a:lstStyle>
            <a:p>
              <a:pPr marL="0" indent="0">
                <a:lnSpc>
                  <a:spcPct val="100000"/>
                </a:lnSpc>
                <a:buNone/>
              </a:pPr>
              <a:r>
                <a:rPr lang="en-GB" sz="1200" dirty="0">
                  <a:sym typeface="Wingdings" panose="05000000000000000000" pitchFamily="2" charset="2"/>
                </a:rPr>
                <a:t>e.g. Although, While</a:t>
              </a:r>
              <a:endParaRPr lang="en-GB" sz="1200" u="sng" dirty="0"/>
            </a:p>
          </p:txBody>
        </p:sp>
        <p:sp>
          <p:nvSpPr>
            <p:cNvPr id="10" name="Text Placeholder 2">
              <a:extLst>
                <a:ext uri="{FF2B5EF4-FFF2-40B4-BE49-F238E27FC236}">
                  <a16:creationId xmlns:a16="http://schemas.microsoft.com/office/drawing/2014/main" id="{647DA8BF-3FE4-4EAF-B58C-F5BE5B8C1C8B}"/>
                </a:ext>
              </a:extLst>
            </p:cNvPr>
            <p:cNvSpPr txBox="1">
              <a:spLocks/>
            </p:cNvSpPr>
            <p:nvPr/>
          </p:nvSpPr>
          <p:spPr>
            <a:xfrm>
              <a:off x="2974663" y="4041822"/>
              <a:ext cx="3902808" cy="4616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Nunito"/>
                <a:buChar char="●"/>
                <a:defRPr sz="1600" b="0" i="0" u="none" strike="noStrike" cap="none">
                  <a:solidFill>
                    <a:schemeClr val="tx1"/>
                  </a:solidFill>
                  <a:latin typeface="+mn-lt"/>
                  <a:ea typeface="Nunito"/>
                  <a:cs typeface="Nunito"/>
                  <a:sym typeface="Nunito"/>
                </a:defRPr>
              </a:lvl1pPr>
              <a:lvl2pPr marL="914400" marR="0" lvl="1"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2"/>
                </a:buClr>
                <a:buSzPts val="1400"/>
                <a:buFont typeface="Nunito Sans SemiBold"/>
                <a:buChar char="■"/>
                <a:defRPr sz="1400" b="0" i="0" u="none" strike="noStrike" cap="none">
                  <a:solidFill>
                    <a:schemeClr val="dk2"/>
                  </a:solidFill>
                  <a:latin typeface="Nunito Sans SemiBold"/>
                  <a:ea typeface="Nunito Sans SemiBold"/>
                  <a:cs typeface="Nunito Sans SemiBold"/>
                  <a:sym typeface="Nunito Sans SemiBold"/>
                </a:defRPr>
              </a:lvl3pPr>
              <a:lvl4pPr marL="1828800" marR="0" lvl="3"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2"/>
                </a:buClr>
                <a:buSzPts val="1400"/>
                <a:buFont typeface="Nunito"/>
                <a:buChar char="■"/>
                <a:defRPr sz="1400" b="0" i="0" u="none" strike="noStrike" cap="none">
                  <a:solidFill>
                    <a:schemeClr val="dk2"/>
                  </a:solidFill>
                  <a:latin typeface="Nunito"/>
                  <a:ea typeface="Nunito"/>
                  <a:cs typeface="Nunito"/>
                  <a:sym typeface="Nunito"/>
                </a:defRPr>
              </a:lvl9pPr>
            </a:lstStyle>
            <a:p>
              <a:pPr marL="0" indent="0">
                <a:lnSpc>
                  <a:spcPct val="150000"/>
                </a:lnSpc>
                <a:buNone/>
              </a:pPr>
              <a:r>
                <a:rPr lang="en-GB" sz="1200" dirty="0">
                  <a:sym typeface="Wingdings" panose="05000000000000000000" pitchFamily="2" charset="2"/>
                </a:rPr>
                <a:t>e.g. </a:t>
              </a:r>
              <a:r>
                <a:rPr lang="en-GB" sz="1200" dirty="0"/>
                <a:t>Switch off the lights!  	Please turn off the lights</a:t>
              </a:r>
              <a:endParaRPr lang="en-GB" sz="1200" u="sng" dirty="0"/>
            </a:p>
          </p:txBody>
        </p:sp>
      </p:grpSp>
    </p:spTree>
    <p:extLst>
      <p:ext uri="{BB962C8B-B14F-4D97-AF65-F5344CB8AC3E}">
        <p14:creationId xmlns:p14="http://schemas.microsoft.com/office/powerpoint/2010/main" val="288348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E9132-1788-4EEC-BDBF-94FA32ADE0CC}"/>
              </a:ext>
            </a:extLst>
          </p:cNvPr>
          <p:cNvSpPr>
            <a:spLocks noGrp="1"/>
          </p:cNvSpPr>
          <p:nvPr>
            <p:ph type="title" idx="4294967295"/>
          </p:nvPr>
        </p:nvSpPr>
        <p:spPr>
          <a:xfrm>
            <a:off x="42635" y="777936"/>
            <a:ext cx="8521700" cy="579438"/>
          </a:xfrm>
        </p:spPr>
        <p:txBody>
          <a:bodyPr>
            <a:normAutofit fontScale="90000"/>
          </a:bodyPr>
          <a:lstStyle/>
          <a:p>
            <a:r>
              <a:rPr lang="en-GB" dirty="0"/>
              <a:t>Grammar, Punctuation and Spelling: Paper 2 (spelling)</a:t>
            </a:r>
          </a:p>
        </p:txBody>
      </p:sp>
      <p:sp>
        <p:nvSpPr>
          <p:cNvPr id="3" name="Text Placeholder 2">
            <a:extLst>
              <a:ext uri="{FF2B5EF4-FFF2-40B4-BE49-F238E27FC236}">
                <a16:creationId xmlns:a16="http://schemas.microsoft.com/office/drawing/2014/main" id="{D12CDE19-AAB5-4F55-836B-B3BBFFE8B1EA}"/>
              </a:ext>
            </a:extLst>
          </p:cNvPr>
          <p:cNvSpPr>
            <a:spLocks noGrp="1"/>
          </p:cNvSpPr>
          <p:nvPr>
            <p:ph type="body" idx="4294967295"/>
          </p:nvPr>
        </p:nvSpPr>
        <p:spPr>
          <a:xfrm>
            <a:off x="0" y="1597025"/>
            <a:ext cx="8521700" cy="1019175"/>
          </a:xfrm>
        </p:spPr>
        <p:txBody>
          <a:bodyPr>
            <a:normAutofit fontScale="25000" lnSpcReduction="20000"/>
          </a:bodyPr>
          <a:lstStyle/>
          <a:p>
            <a:pPr marL="114300" indent="0">
              <a:buNone/>
            </a:pPr>
            <a:r>
              <a:rPr lang="en-GB" dirty="0"/>
              <a:t>Paper 2 is a shorter paper that focuses solely on spellings. </a:t>
            </a:r>
          </a:p>
          <a:p>
            <a:pPr marL="114300" indent="0">
              <a:buNone/>
            </a:pPr>
            <a:endParaRPr lang="en-GB" dirty="0"/>
          </a:p>
          <a:p>
            <a:pPr marL="114300" indent="0">
              <a:buNone/>
            </a:pPr>
            <a:r>
              <a:rPr lang="en-GB" dirty="0"/>
              <a:t>Example questions:  </a:t>
            </a:r>
          </a:p>
        </p:txBody>
      </p:sp>
      <p:sp>
        <p:nvSpPr>
          <p:cNvPr id="4" name="Slide Number Placeholder 3">
            <a:extLst>
              <a:ext uri="{FF2B5EF4-FFF2-40B4-BE49-F238E27FC236}">
                <a16:creationId xmlns:a16="http://schemas.microsoft.com/office/drawing/2014/main" id="{E0D0A05F-89F2-4245-B61A-3C7273A60812}"/>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8</a:t>
            </a:fld>
            <a:endParaRPr lang="en"/>
          </a:p>
        </p:txBody>
      </p:sp>
      <p:pic>
        <p:nvPicPr>
          <p:cNvPr id="8" name="Picture 7">
            <a:extLst>
              <a:ext uri="{FF2B5EF4-FFF2-40B4-BE49-F238E27FC236}">
                <a16:creationId xmlns:a16="http://schemas.microsoft.com/office/drawing/2014/main" id="{F35D7784-BAA7-F04F-A7E7-141F8801DC24}"/>
              </a:ext>
            </a:extLst>
          </p:cNvPr>
          <p:cNvPicPr>
            <a:picLocks noChangeAspect="1"/>
          </p:cNvPicPr>
          <p:nvPr/>
        </p:nvPicPr>
        <p:blipFill>
          <a:blip r:embed="rId3"/>
          <a:stretch>
            <a:fillRect/>
          </a:stretch>
        </p:blipFill>
        <p:spPr>
          <a:xfrm>
            <a:off x="4251008" y="3805867"/>
            <a:ext cx="4495800" cy="210820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E8A094FE-9BAD-584A-935E-F8B485A3E399}"/>
              </a:ext>
            </a:extLst>
          </p:cNvPr>
          <p:cNvPicPr>
            <a:picLocks noChangeAspect="1"/>
          </p:cNvPicPr>
          <p:nvPr/>
        </p:nvPicPr>
        <p:blipFill>
          <a:blip r:embed="rId4"/>
          <a:stretch>
            <a:fillRect/>
          </a:stretch>
        </p:blipFill>
        <p:spPr>
          <a:xfrm>
            <a:off x="137885" y="2689430"/>
            <a:ext cx="4165600" cy="21209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0643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216F3-CC6E-466B-9BC1-3C4F9A01399A}"/>
              </a:ext>
            </a:extLst>
          </p:cNvPr>
          <p:cNvSpPr>
            <a:spLocks noGrp="1"/>
          </p:cNvSpPr>
          <p:nvPr>
            <p:ph type="title" idx="4294967295"/>
          </p:nvPr>
        </p:nvSpPr>
        <p:spPr>
          <a:xfrm>
            <a:off x="-471487" y="338137"/>
            <a:ext cx="8521700" cy="579438"/>
          </a:xfrm>
        </p:spPr>
        <p:txBody>
          <a:bodyPr>
            <a:normAutofit fontScale="90000"/>
          </a:bodyPr>
          <a:lstStyle/>
          <a:p>
            <a:r>
              <a:rPr lang="en-GB" dirty="0"/>
              <a:t>Reading: Wednesday 10</a:t>
            </a:r>
            <a:r>
              <a:rPr lang="en-GB" baseline="30000" dirty="0"/>
              <a:t>th</a:t>
            </a:r>
            <a:r>
              <a:rPr lang="en-GB" dirty="0"/>
              <a:t> May </a:t>
            </a:r>
          </a:p>
        </p:txBody>
      </p:sp>
      <p:sp>
        <p:nvSpPr>
          <p:cNvPr id="3" name="Text Placeholder 2">
            <a:extLst>
              <a:ext uri="{FF2B5EF4-FFF2-40B4-BE49-F238E27FC236}">
                <a16:creationId xmlns:a16="http://schemas.microsoft.com/office/drawing/2014/main" id="{32A10701-0377-4415-BE7D-D9913504131C}"/>
              </a:ext>
            </a:extLst>
          </p:cNvPr>
          <p:cNvSpPr>
            <a:spLocks noGrp="1"/>
          </p:cNvSpPr>
          <p:nvPr>
            <p:ph type="body" idx="4294967295"/>
          </p:nvPr>
        </p:nvSpPr>
        <p:spPr>
          <a:xfrm>
            <a:off x="73025" y="917575"/>
            <a:ext cx="8521700" cy="3829050"/>
          </a:xfrm>
        </p:spPr>
        <p:txBody>
          <a:bodyPr>
            <a:noAutofit/>
          </a:bodyPr>
          <a:lstStyle/>
          <a:p>
            <a:pPr marL="114300" indent="0">
              <a:buNone/>
            </a:pPr>
            <a:r>
              <a:rPr lang="en-GB" sz="1600" dirty="0"/>
              <a:t>There is one reading test that lasts for </a:t>
            </a:r>
            <a:r>
              <a:rPr lang="en-GB" sz="1600" dirty="0">
                <a:solidFill>
                  <a:srgbClr val="283593"/>
                </a:solidFill>
              </a:rPr>
              <a:t>60 minutes</a:t>
            </a:r>
            <a:r>
              <a:rPr lang="en-GB" sz="1600" dirty="0"/>
              <a:t>. </a:t>
            </a:r>
          </a:p>
          <a:p>
            <a:pPr marL="114300" indent="0">
              <a:buNone/>
            </a:pPr>
            <a:r>
              <a:rPr lang="en-GB" sz="1600" dirty="0"/>
              <a:t>The test is designed to measure if the children’s comprehension of age-appropriate reading material meets the national standard. There are three different set texts for children to read. These could be any combination of </a:t>
            </a:r>
            <a:r>
              <a:rPr lang="en-GB" sz="1600" dirty="0">
                <a:solidFill>
                  <a:srgbClr val="283593"/>
                </a:solidFill>
              </a:rPr>
              <a:t>non-fiction, fiction and/ or poetry</a:t>
            </a:r>
            <a:r>
              <a:rPr lang="en-GB" sz="1600" dirty="0"/>
              <a:t>. </a:t>
            </a:r>
          </a:p>
          <a:p>
            <a:pPr marL="114300" indent="0">
              <a:buNone/>
            </a:pPr>
            <a:endParaRPr lang="en-GB" sz="1600" dirty="0"/>
          </a:p>
          <a:p>
            <a:pPr marL="114300" indent="0">
              <a:buNone/>
            </a:pPr>
            <a:r>
              <a:rPr lang="en-GB" sz="1600" dirty="0"/>
              <a:t>The test covers the following areas (known as Content Domains): </a:t>
            </a:r>
          </a:p>
          <a:p>
            <a:r>
              <a:rPr lang="en-GB" sz="1600" dirty="0">
                <a:solidFill>
                  <a:srgbClr val="283593"/>
                </a:solidFill>
              </a:rPr>
              <a:t>Give/ explain the meaning of words in context;</a:t>
            </a:r>
          </a:p>
          <a:p>
            <a:r>
              <a:rPr lang="en-GB" sz="1600" dirty="0">
                <a:solidFill>
                  <a:srgbClr val="283593"/>
                </a:solidFill>
              </a:rPr>
              <a:t>Retrieve and record information/ identify key details from fiction and non-fiction;</a:t>
            </a:r>
          </a:p>
          <a:p>
            <a:r>
              <a:rPr lang="en-GB" sz="1600" dirty="0">
                <a:solidFill>
                  <a:srgbClr val="283593"/>
                </a:solidFill>
              </a:rPr>
              <a:t>Summarise main ideas from more than one paragraph;</a:t>
            </a:r>
          </a:p>
          <a:p>
            <a:r>
              <a:rPr lang="en-GB" sz="1600" dirty="0">
                <a:solidFill>
                  <a:srgbClr val="283593"/>
                </a:solidFill>
              </a:rPr>
              <a:t>Make inferences from the text/ explain and justify inferences with evidence from the text;</a:t>
            </a:r>
          </a:p>
          <a:p>
            <a:r>
              <a:rPr lang="en-GB" sz="1600" dirty="0">
                <a:solidFill>
                  <a:srgbClr val="283593"/>
                </a:solidFill>
              </a:rPr>
              <a:t>Predict what might happen from details stated and implied;</a:t>
            </a:r>
          </a:p>
          <a:p>
            <a:r>
              <a:rPr lang="en-GB" sz="1600" dirty="0">
                <a:solidFill>
                  <a:srgbClr val="283593"/>
                </a:solidFill>
              </a:rPr>
              <a:t>Identify/ explain how information/ narrative content is related and contributes to meaning as a whole; </a:t>
            </a:r>
          </a:p>
          <a:p>
            <a:r>
              <a:rPr lang="en-GB" sz="1600" dirty="0">
                <a:solidFill>
                  <a:srgbClr val="283593"/>
                </a:solidFill>
              </a:rPr>
              <a:t>Identify/ explain how meaning is enhanced through choice of words and phrases;</a:t>
            </a:r>
          </a:p>
          <a:p>
            <a:r>
              <a:rPr lang="en-GB" sz="1600" dirty="0">
                <a:solidFill>
                  <a:srgbClr val="283593"/>
                </a:solidFill>
              </a:rPr>
              <a:t>Make comparisons within the text. </a:t>
            </a:r>
          </a:p>
        </p:txBody>
      </p:sp>
      <p:sp>
        <p:nvSpPr>
          <p:cNvPr id="4" name="Slide Number Placeholder 3">
            <a:extLst>
              <a:ext uri="{FF2B5EF4-FFF2-40B4-BE49-F238E27FC236}">
                <a16:creationId xmlns:a16="http://schemas.microsoft.com/office/drawing/2014/main" id="{2A4E5293-718B-42B1-8D1E-142F9E3098E2}"/>
              </a:ext>
            </a:extLst>
          </p:cNvPr>
          <p:cNvSpPr>
            <a:spLocks noGrp="1"/>
          </p:cNvSpPr>
          <p:nvPr>
            <p:ph type="sldNum" idx="4294967295"/>
          </p:nvPr>
        </p:nvSpPr>
        <p:spPr>
          <a:xfrm>
            <a:off x="8594725" y="6218238"/>
            <a:ext cx="549275" cy="523875"/>
          </a:xfrm>
          <a:prstGeom prst="rect">
            <a:avLst/>
          </a:prstGeom>
        </p:spPr>
        <p:txBody>
          <a:bodyPr/>
          <a:lstStyle/>
          <a:p>
            <a:fld id="{00000000-1234-1234-1234-123412341234}" type="slidenum">
              <a:rPr lang="en" smtClean="0"/>
              <a:pPr/>
              <a:t>9</a:t>
            </a:fld>
            <a:endParaRPr lang="en"/>
          </a:p>
        </p:txBody>
      </p:sp>
    </p:spTree>
    <p:extLst>
      <p:ext uri="{BB962C8B-B14F-4D97-AF65-F5344CB8AC3E}">
        <p14:creationId xmlns:p14="http://schemas.microsoft.com/office/powerpoint/2010/main" val="116731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500"/>
                                        <p:tgtEl>
                                          <p:spTgt spid="3">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500"/>
                                        <p:tgtEl>
                                          <p:spTgt spid="3">
                                            <p:txEl>
                                              <p:pRg st="10" end="1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fade">
                                      <p:cBhvr>
                                        <p:cTn id="3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Leader's Digest">
      <a:dk1>
        <a:srgbClr val="1C1C1C"/>
      </a:dk1>
      <a:lt1>
        <a:srgbClr val="FFFFFF"/>
      </a:lt1>
      <a:dk2>
        <a:srgbClr val="4A4A4A"/>
      </a:dk2>
      <a:lt2>
        <a:srgbClr val="F4F2F2"/>
      </a:lt2>
      <a:accent1>
        <a:srgbClr val="F28C1C"/>
      </a:accent1>
      <a:accent2>
        <a:srgbClr val="2A294C"/>
      </a:accent2>
      <a:accent3>
        <a:srgbClr val="3A4F9D"/>
      </a:accent3>
      <a:accent4>
        <a:srgbClr val="7974AA"/>
      </a:accent4>
      <a:accent5>
        <a:srgbClr val="23A7F9"/>
      </a:accent5>
      <a:accent6>
        <a:srgbClr val="E34192"/>
      </a:accent6>
      <a:hlink>
        <a:srgbClr val="2A294C"/>
      </a:hlink>
      <a:folHlink>
        <a:srgbClr val="7974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687</TotalTime>
  <Words>3367</Words>
  <Application>Microsoft Office PowerPoint</Application>
  <PresentationFormat>On-screen Show (4:3)</PresentationFormat>
  <Paragraphs>332</Paragraphs>
  <Slides>33</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Cambria Math</vt:lpstr>
      <vt:lpstr>Roboto Black</vt:lpstr>
      <vt:lpstr>Nunito</vt:lpstr>
      <vt:lpstr>Roboto</vt:lpstr>
      <vt:lpstr>Calibri</vt:lpstr>
      <vt:lpstr>Office Theme</vt:lpstr>
      <vt:lpstr>PowerPoint Presentation</vt:lpstr>
      <vt:lpstr>PowerPoint Presentation</vt:lpstr>
      <vt:lpstr>PowerPoint Presentation</vt:lpstr>
      <vt:lpstr>PowerPoint Presentation</vt:lpstr>
      <vt:lpstr>PowerPoint Presentation</vt:lpstr>
      <vt:lpstr>Grammar, Punctuation and Spelling: Paper 1 (GPS)</vt:lpstr>
      <vt:lpstr>Grammar, Punctuation and Spelling: Paper 1 (GPS)</vt:lpstr>
      <vt:lpstr>Grammar, Punctuation and Spelling: Paper 2 (spelling)</vt:lpstr>
      <vt:lpstr>Reading: Wednesday 10th May </vt:lpstr>
      <vt:lpstr>Reading </vt:lpstr>
      <vt:lpstr>Reading </vt:lpstr>
      <vt:lpstr>Reading </vt:lpstr>
      <vt:lpstr>Reading </vt:lpstr>
      <vt:lpstr>PowerPoint Presentation</vt:lpstr>
      <vt:lpstr>Maths Paper 1 (Arithmetic)</vt:lpstr>
      <vt:lpstr>Maths Paper 1 (Arithmetic)</vt:lpstr>
      <vt:lpstr>Maths Paper 1 (Arithmetic)</vt:lpstr>
      <vt:lpstr>Maths Papers 2 and 3 (Reasoning)</vt:lpstr>
      <vt:lpstr>Maths Papers 2 (Reasoning)</vt:lpstr>
      <vt:lpstr>Maths Papers 2 (Reasoning)</vt:lpstr>
      <vt:lpstr>Maths Papers 3 (Reasoning)</vt:lpstr>
      <vt:lpstr>Maths Papers 3 (Reasoning)</vt:lpstr>
      <vt:lpstr>PowerPoint Presentation</vt:lpstr>
      <vt:lpstr>Specific arrangements for SATs</vt:lpstr>
      <vt:lpstr>PowerPoint Presentation</vt:lpstr>
      <vt:lpstr>PowerPoint Presentation</vt:lpstr>
      <vt:lpstr>Supporting your child in preparing for the SATs</vt:lpstr>
      <vt:lpstr>Supporting your child in preparing for the SATs</vt:lpstr>
      <vt:lpstr>Things to remember about SATs</vt:lpstr>
      <vt:lpstr>What to do if you are worried about your child</vt:lpstr>
      <vt:lpstr>Advice for Year 6 children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Antonia Hind</dc:creator>
  <cp:lastModifiedBy>D Uzzell</cp:lastModifiedBy>
  <cp:revision>9</cp:revision>
  <dcterms:created xsi:type="dcterms:W3CDTF">2019-03-19T15:37:08Z</dcterms:created>
  <dcterms:modified xsi:type="dcterms:W3CDTF">2023-02-18T01:26:41Z</dcterms:modified>
</cp:coreProperties>
</file>