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Lst>
  <p:notesMasterIdLst>
    <p:notesMasterId r:id="rId20"/>
  </p:notesMasterIdLst>
  <p:sldIdLst>
    <p:sldId id="256" r:id="rId2"/>
    <p:sldId id="259" r:id="rId3"/>
    <p:sldId id="289" r:id="rId4"/>
    <p:sldId id="290" r:id="rId5"/>
    <p:sldId id="304" r:id="rId6"/>
    <p:sldId id="291" r:id="rId7"/>
    <p:sldId id="292" r:id="rId8"/>
    <p:sldId id="293" r:id="rId9"/>
    <p:sldId id="296" r:id="rId10"/>
    <p:sldId id="297" r:id="rId11"/>
    <p:sldId id="298" r:id="rId12"/>
    <p:sldId id="299" r:id="rId13"/>
    <p:sldId id="300" r:id="rId14"/>
    <p:sldId id="301" r:id="rId15"/>
    <p:sldId id="302" r:id="rId16"/>
    <p:sldId id="305" r:id="rId17"/>
    <p:sldId id="303" r:id="rId18"/>
    <p:sldId id="306" r:id="rId19"/>
  </p:sldIdLst>
  <p:sldSz cx="9144000" cy="5143500" type="screen16x9"/>
  <p:notesSz cx="6858000" cy="9144000"/>
  <p:embeddedFontLst>
    <p:embeddedFont>
      <p:font typeface="Century Gothic" panose="020B0502020202020204" pitchFamily="34" charset="0"/>
      <p:regular r:id="rId21"/>
      <p:bold r:id="rId22"/>
      <p:italic r:id="rId23"/>
      <p:boldItalic r:id="rId24"/>
    </p:embeddedFont>
    <p:embeddedFont>
      <p:font typeface="Nunito" pitchFamily="2" charset="0"/>
      <p:regular r:id="rId25"/>
      <p:bold r:id="rId26"/>
      <p:italic r:id="rId27"/>
      <p:boldItalic r:id="rId28"/>
    </p:embeddedFont>
    <p:embeddedFont>
      <p:font typeface="Wingdings 3" panose="05040102010807070707" pitchFamily="18" charset="2"/>
      <p:regular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547" autoAdjust="0"/>
  </p:normalViewPr>
  <p:slideViewPr>
    <p:cSldViewPr snapToGrid="0">
      <p:cViewPr varScale="1">
        <p:scale>
          <a:sx n="67" d="100"/>
          <a:sy n="67" d="100"/>
        </p:scale>
        <p:origin x="14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athsframe.co.uk/en/resources/resource/477/Multiplication-Tables-Chec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Arial" panose="020B0604020202020204" pitchFamily="34" charset="0"/>
                <a:cs typeface="Arial" panose="020B0604020202020204" pitchFamily="34" charset="0"/>
              </a:rPr>
              <a:t>Children build on their existing understanding using </a:t>
            </a:r>
            <a:r>
              <a:rPr lang="en-US" b="1" dirty="0">
                <a:latin typeface="Arial" panose="020B0604020202020204" pitchFamily="34" charset="0"/>
                <a:cs typeface="Arial" panose="020B0604020202020204" pitchFamily="34" charset="0"/>
              </a:rPr>
              <a:t>arrays</a:t>
            </a:r>
            <a:r>
              <a:rPr lang="en-US" dirty="0">
                <a:latin typeface="Arial" panose="020B0604020202020204" pitchFamily="34" charset="0"/>
                <a:cs typeface="Arial" panose="020B0604020202020204" pitchFamily="34" charset="0"/>
              </a:rPr>
              <a:t>, turning the arrays around to show that you now have 2 groups of 3 and they will still total 6. This can then be linked to recalling multiplication facts, e.g. if they know their 2 times table as facts but not their 3 times table, they can use 2 x 3 to work out 3 x 2. </a:t>
            </a:r>
            <a:endParaRPr lang="en-GB" dirty="0"/>
          </a:p>
        </p:txBody>
      </p:sp>
    </p:spTree>
    <p:extLst>
      <p:ext uri="{BB962C8B-B14F-4D97-AF65-F5344CB8AC3E}">
        <p14:creationId xmlns:p14="http://schemas.microsoft.com/office/powerpoint/2010/main" val="1335827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Arial" panose="020B0604020202020204" pitchFamily="34" charset="0"/>
                <a:cs typeface="Arial" panose="020B0604020202020204" pitchFamily="34" charset="0"/>
              </a:rPr>
              <a:t>Even though division is not tested in the MTC, it is important that pupils have a strong understanding of the connection between multiplication and division.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Arial" panose="020B0604020202020204" pitchFamily="34" charset="0"/>
                <a:cs typeface="Arial" panose="020B0604020202020204" pitchFamily="34" charset="0"/>
              </a:rPr>
              <a:t>Again, the use of arrays is key. Children need experience of pulling arrays apart into groups or sharing. After basic experience has been gained, the children should start to ‘see’ an array structure as 5 groups of 4 equal 20 and 20 can be split into 5 groups of 4.</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7949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Arial" panose="020B0604020202020204" pitchFamily="34" charset="0"/>
                <a:cs typeface="Arial" panose="020B0604020202020204" pitchFamily="34" charset="0"/>
              </a:rPr>
              <a:t>From here it is only a short jump to understanding that any missing number can be worked out through knowledge of number families, e.g. 4 x [ ] = 20 or [ ] ÷ 4 = 5. There are other methods children can use to work out missing numbers but our goal is to increase working memory in order to increase instant recall from long term memory. Being able to bounce around a number family will achieve that.</a:t>
            </a:r>
          </a:p>
        </p:txBody>
      </p:sp>
    </p:spTree>
    <p:extLst>
      <p:ext uri="{BB962C8B-B14F-4D97-AF65-F5344CB8AC3E}">
        <p14:creationId xmlns:p14="http://schemas.microsoft.com/office/powerpoint/2010/main" val="4226566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Games to try:</a:t>
            </a:r>
          </a:p>
          <a:p>
            <a:pPr marL="457200" indent="-298450"/>
            <a:r>
              <a:rPr lang="en-GB" dirty="0">
                <a:solidFill>
                  <a:schemeClr val="tx1"/>
                </a:solidFill>
                <a:latin typeface="+mn-lt"/>
              </a:rPr>
              <a:t>Climb the stairs counting in multiples</a:t>
            </a:r>
          </a:p>
          <a:p>
            <a:pPr marL="457200" indent="-298450"/>
            <a:r>
              <a:rPr lang="en-GB" dirty="0">
                <a:solidFill>
                  <a:schemeClr val="tx1"/>
                </a:solidFill>
                <a:latin typeface="+mn-lt"/>
              </a:rPr>
              <a:t>Play time tables games verbally.</a:t>
            </a:r>
          </a:p>
          <a:p>
            <a:pPr marL="457200" indent="-298450"/>
            <a:r>
              <a:rPr lang="en-GB" dirty="0">
                <a:solidFill>
                  <a:schemeClr val="tx1"/>
                </a:solidFill>
                <a:latin typeface="+mn-lt"/>
              </a:rPr>
              <a:t>Listen and sing along to times tables songs.</a:t>
            </a:r>
          </a:p>
          <a:p>
            <a:pPr marL="457200" indent="-298450"/>
            <a:r>
              <a:rPr lang="en-GB" dirty="0">
                <a:solidFill>
                  <a:schemeClr val="tx1"/>
                </a:solidFill>
                <a:latin typeface="+mn-lt"/>
              </a:rPr>
              <a:t>Take it in turns to say times tables in funny voices. </a:t>
            </a:r>
          </a:p>
          <a:p>
            <a:pPr marL="457200" indent="-298450"/>
            <a:r>
              <a:rPr lang="en-GB" dirty="0">
                <a:solidFill>
                  <a:schemeClr val="tx1"/>
                </a:solidFill>
                <a:latin typeface="+mn-lt"/>
              </a:rPr>
              <a:t>Play maths games online. </a:t>
            </a:r>
          </a:p>
        </p:txBody>
      </p:sp>
    </p:spTree>
    <p:extLst>
      <p:ext uri="{BB962C8B-B14F-4D97-AF65-F5344CB8AC3E}">
        <p14:creationId xmlns:p14="http://schemas.microsoft.com/office/powerpoint/2010/main" val="4027519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test is designed to identify pupils who need support, not as a diagnostic tool to assess the times tables children struggle with. </a:t>
            </a:r>
          </a:p>
        </p:txBody>
      </p:sp>
    </p:spTree>
    <p:extLst>
      <p:ext uri="{BB962C8B-B14F-4D97-AF65-F5344CB8AC3E}">
        <p14:creationId xmlns:p14="http://schemas.microsoft.com/office/powerpoint/2010/main" val="1678251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dirty="0">
                <a:latin typeface="Arial" charset="0"/>
                <a:ea typeface="Arial" charset="0"/>
                <a:cs typeface="Arial" charset="0"/>
              </a:rPr>
              <a:t>It is up to individual schools to decide how the check is administered – some schools will administer individually while others will take small groups out or administer to the whole class.</a:t>
            </a:r>
          </a:p>
          <a:p>
            <a:pPr marL="457200" indent="-298450"/>
            <a:r>
              <a:rPr lang="en-GB" dirty="0"/>
              <a:t>A list of pupils who should not take the test can be found in the administration guidance of the MTC documentation. </a:t>
            </a:r>
          </a:p>
        </p:txBody>
      </p:sp>
    </p:spTree>
    <p:extLst>
      <p:ext uri="{BB962C8B-B14F-4D97-AF65-F5344CB8AC3E}">
        <p14:creationId xmlns:p14="http://schemas.microsoft.com/office/powerpoint/2010/main" val="269199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GB" dirty="0">
                <a:latin typeface="Arial" charset="0"/>
                <a:ea typeface="Arial" charset="0"/>
                <a:cs typeface="Arial" charset="0"/>
              </a:rPr>
              <a:t>Some children will be eligible for additional support (detailed in the next slide).</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GB" dirty="0">
                <a:latin typeface="Arial" charset="0"/>
                <a:ea typeface="Arial" charset="0"/>
                <a:cs typeface="Arial" charset="0"/>
              </a:rPr>
              <a:t>6 seconds per answer means that children must be able to read, recall and enter their response within that time.  Whatever is written in the answer box at the end of 6 seconds will be counted as the answer i.e. if the student intends to write 144 and only 14 is typed when the timer ends, their recorded answer is 14.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dirty="0"/>
              <a:t>Children are allowed to practise before taking the check.</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GB" dirty="0">
                <a:latin typeface="Arial" panose="020B0604020202020204" pitchFamily="34" charset="0"/>
                <a:cs typeface="Arial" panose="020B0604020202020204" pitchFamily="34" charset="0"/>
                <a:hlinkClick r:id="rId3"/>
              </a:rPr>
              <a:t>https://mathsframe.co.uk/en/resources/resource/477/Multiplication-Tables-Check</a:t>
            </a:r>
            <a:r>
              <a:rPr lang="en-GB" dirty="0">
                <a:latin typeface="Arial" panose="020B0604020202020204" pitchFamily="34" charset="0"/>
                <a:cs typeface="Arial" panose="020B0604020202020204" pitchFamily="34" charset="0"/>
              </a:rPr>
              <a:t> example showing how quick the questions are/ types of questions. </a:t>
            </a:r>
          </a:p>
        </p:txBody>
      </p:sp>
    </p:spTree>
    <p:extLst>
      <p:ext uri="{BB962C8B-B14F-4D97-AF65-F5344CB8AC3E}">
        <p14:creationId xmlns:p14="http://schemas.microsoft.com/office/powerpoint/2010/main" val="2913748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Children eligible for access arrangements are:</a:t>
            </a:r>
          </a:p>
          <a:p>
            <a:pPr marL="457200" indent="-298450"/>
            <a:r>
              <a:rPr lang="en-GB" dirty="0"/>
              <a:t>Children with an EHC plan</a:t>
            </a:r>
          </a:p>
          <a:p>
            <a:pPr marL="457200" indent="-298450"/>
            <a:r>
              <a:rPr lang="en-GB" dirty="0"/>
              <a:t>Children who have provisions made in school using the SEND support system.</a:t>
            </a:r>
          </a:p>
          <a:p>
            <a:pPr marL="457200" indent="-298450"/>
            <a:r>
              <a:rPr lang="en-GB" dirty="0"/>
              <a:t>Children with behavioural, emotional or social difficulties </a:t>
            </a:r>
          </a:p>
          <a:p>
            <a:pPr marL="457200" indent="-298450"/>
            <a:r>
              <a:rPr lang="en-GB" dirty="0"/>
              <a:t>Children with EAL </a:t>
            </a:r>
          </a:p>
          <a:p>
            <a:pPr marL="158750" indent="0">
              <a:buNone/>
            </a:pPr>
            <a:r>
              <a:rPr lang="en-GB" dirty="0"/>
              <a:t>Schools do not need to request permission to use access arrangements. The support should be based on the support provided in school and should not advantage or disadvantage individual children.  </a:t>
            </a:r>
          </a:p>
          <a:p>
            <a:pPr marL="158750" indent="0">
              <a:buNone/>
            </a:pPr>
            <a:r>
              <a:rPr lang="en-GB" dirty="0"/>
              <a:t>A child can be assigned more than one access arrangement, if required. </a:t>
            </a:r>
          </a:p>
        </p:txBody>
      </p:sp>
    </p:spTree>
    <p:extLst>
      <p:ext uri="{BB962C8B-B14F-4D97-AF65-F5344CB8AC3E}">
        <p14:creationId xmlns:p14="http://schemas.microsoft.com/office/powerpoint/2010/main" val="2754599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GB" dirty="0"/>
              <a:t>Some questions will be repeated across different checks, but no more than 30% of questions will be repeated in any two checks. This </a:t>
            </a:r>
            <a:r>
              <a:rPr lang="en-GB" dirty="0">
                <a:latin typeface="Arial" panose="020B0604020202020204" pitchFamily="34" charset="0"/>
                <a:cs typeface="Arial" panose="020B0604020202020204" pitchFamily="34" charset="0"/>
              </a:rPr>
              <a:t>means that if the check gets interrupted and children need to re-start it, they will only have a minimal advantage.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GB" dirty="0">
                <a:latin typeface="Arial" charset="0"/>
                <a:ea typeface="Arial" charset="0"/>
                <a:cs typeface="Arial" charset="0"/>
              </a:rPr>
              <a:t>During the check pupils may be able to restart if certain conditions are met (e.g. a fire alarm). </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 results will be sent to the schools when all the checks have been completed but it is then up to the school if they report the results or not. </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There won’t be questions from the 1 times tables (although they might be included </a:t>
            </a:r>
            <a:r>
              <a:rPr lang="en-GB">
                <a:latin typeface="Arial" panose="020B0604020202020204" pitchFamily="34" charset="0"/>
                <a:cs typeface="Arial" panose="020B0604020202020204" pitchFamily="34" charset="0"/>
              </a:rPr>
              <a:t>in the  </a:t>
            </a:r>
            <a:r>
              <a:rPr lang="en-GB" dirty="0">
                <a:latin typeface="Arial" panose="020B0604020202020204" pitchFamily="34" charset="0"/>
                <a:cs typeface="Arial" panose="020B0604020202020204" pitchFamily="34" charset="0"/>
              </a:rPr>
              <a:t>3 practice questions).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GB" dirty="0"/>
              <a:t>There will be a maximum of 7 questions from the 2, 5 and 10 times tables.</a:t>
            </a:r>
            <a:endParaRPr lang="en-GB"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panose="020B0604020202020204" pitchFamily="34" charset="0"/>
                <a:cs typeface="Arial" panose="020B0604020202020204" pitchFamily="34" charset="0"/>
              </a:rPr>
              <a:t>There is a focus on the </a:t>
            </a:r>
            <a:r>
              <a:rPr kumimoji="0" lang="en-GB" sz="1100" b="0" i="0" u="none" strike="noStrike" kern="1200" cap="none" spc="0" normalizeH="0" baseline="0" noProof="0" dirty="0">
                <a:ln>
                  <a:noFill/>
                </a:ln>
                <a:solidFill>
                  <a:srgbClr val="388CDA"/>
                </a:solidFill>
                <a:effectLst/>
                <a:uLnTx/>
                <a:uFillTx/>
                <a:latin typeface="Arial" panose="020B0604020202020204" pitchFamily="34" charset="0"/>
                <a:ea typeface="+mn-ea"/>
                <a:cs typeface="Arial" panose="020B0604020202020204" pitchFamily="34" charset="0"/>
              </a:rPr>
              <a:t>6, 7, 8, 9 and 12 times tables as they</a:t>
            </a:r>
            <a:r>
              <a:rPr lang="en-GB" b="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are the ‘most difficult’ multiplication tables.</a:t>
            </a:r>
          </a:p>
        </p:txBody>
      </p:sp>
    </p:spTree>
    <p:extLst>
      <p:ext uri="{BB962C8B-B14F-4D97-AF65-F5344CB8AC3E}">
        <p14:creationId xmlns:p14="http://schemas.microsoft.com/office/powerpoint/2010/main" val="2794686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The table shows the minimum/ maximum number of questions from each times table that will be asked. </a:t>
            </a:r>
          </a:p>
        </p:txBody>
      </p:sp>
    </p:spTree>
    <p:extLst>
      <p:ext uri="{BB962C8B-B14F-4D97-AF65-F5344CB8AC3E}">
        <p14:creationId xmlns:p14="http://schemas.microsoft.com/office/powerpoint/2010/main" val="1981390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Counting will start before beginning to develop understanding and reasoning but will continue long after, until all times tables can be counted through sequentially at speed.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Counting using manipulatives should start with physical objects (shoes, socks, hands </a:t>
            </a:r>
            <a:r>
              <a:rPr lang="en-US" dirty="0" err="1">
                <a:latin typeface="Arial" panose="020B0604020202020204" pitchFamily="34" charset="0"/>
                <a:cs typeface="Arial" panose="020B0604020202020204" pitchFamily="34" charset="0"/>
              </a:rPr>
              <a:t>etc</a:t>
            </a:r>
            <a:r>
              <a:rPr lang="en-US" dirty="0">
                <a:latin typeface="Arial" panose="020B0604020202020204" pitchFamily="34" charset="0"/>
                <a:cs typeface="Arial" panose="020B0604020202020204" pitchFamily="34" charset="0"/>
              </a:rPr>
              <a:t>) before moving on to counters </a:t>
            </a:r>
            <a:r>
              <a:rPr lang="en-US" dirty="0" err="1">
                <a:latin typeface="Arial" panose="020B0604020202020204" pitchFamily="34" charset="0"/>
                <a:cs typeface="Arial" panose="020B0604020202020204" pitchFamily="34" charset="0"/>
              </a:rPr>
              <a:t>etc</a:t>
            </a:r>
            <a:endParaRPr lang="en-US"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Whenever starting children counting in a new amount, such as counting in 8s, children should be given the opportunity to see visually what that looks like to reinforce 4 x 8 looks quite big compared to 4 x 6.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Patterns could be 4 x 8 is the same as 4 x 4 doubled.</a:t>
            </a:r>
          </a:p>
        </p:txBody>
      </p:sp>
    </p:spTree>
    <p:extLst>
      <p:ext uri="{BB962C8B-B14F-4D97-AF65-F5344CB8AC3E}">
        <p14:creationId xmlns:p14="http://schemas.microsoft.com/office/powerpoint/2010/main" val="1663691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Arial" panose="020B0604020202020204" pitchFamily="34" charset="0"/>
                <a:cs typeface="Arial" panose="020B0604020202020204" pitchFamily="34" charset="0"/>
              </a:rPr>
              <a:t>Children need experience of using concrete manipulatives such as counters or multilink cubes and pictorial representations of objects, forming arrays.</a:t>
            </a:r>
          </a:p>
        </p:txBody>
      </p:sp>
    </p:spTree>
    <p:extLst>
      <p:ext uri="{BB962C8B-B14F-4D97-AF65-F5344CB8AC3E}">
        <p14:creationId xmlns:p14="http://schemas.microsoft.com/office/powerpoint/2010/main" val="1929953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1779"/>
            <a:ext cx="9144000" cy="5150270"/>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1574800"/>
            <a:ext cx="6619244" cy="2008236"/>
          </a:xfrm>
        </p:spPr>
        <p:txBody>
          <a:bodyPr anchor="b"/>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7567043" y="1344168"/>
            <a:ext cx="742949" cy="228599"/>
          </a:xfrm>
        </p:spPr>
        <p:txBody>
          <a:bodyPr anchor="t"/>
          <a:lstStyle>
            <a:lvl1pPr algn="l">
              <a:defRPr b="0" i="0">
                <a:solidFill>
                  <a:schemeClr val="bg1"/>
                </a:solidFill>
              </a:defRPr>
            </a:lvl1pPr>
          </a:lstStyle>
          <a:p>
            <a:fld id="{5923F103-BC34-4FE4-A40E-EDDEECFDA5D0}" type="datetimeFigureOut">
              <a:rPr lang="en-US" smtClean="0"/>
              <a:pPr/>
              <a:t>2/14/2023</a:t>
            </a:fld>
            <a:endParaRPr lang="en-US" dirty="0"/>
          </a:p>
        </p:txBody>
      </p:sp>
      <p:sp>
        <p:nvSpPr>
          <p:cNvPr id="5" name="Footer Placeholder 4"/>
          <p:cNvSpPr>
            <a:spLocks noGrp="1"/>
          </p:cNvSpPr>
          <p:nvPr>
            <p:ph type="ftr" sz="quarter" idx="11"/>
          </p:nvPr>
        </p:nvSpPr>
        <p:spPr>
          <a:xfrm rot="5400000">
            <a:off x="6719695" y="2420115"/>
            <a:ext cx="2894846" cy="228601"/>
          </a:xfrm>
        </p:spPr>
        <p:txBody>
          <a:bodyPr/>
          <a:lstStyle>
            <a:lvl1pPr>
              <a:defRPr b="0" i="0">
                <a:solidFill>
                  <a:schemeClr val="bg1"/>
                </a:solidFill>
              </a:defRPr>
            </a:lvl1pPr>
          </a:lstStyle>
          <a:p>
            <a:r>
              <a:rPr lang="en-US"/>
              <a:t>
              </a:t>
            </a:r>
            <a:endParaRPr lang="en-US" dirty="0"/>
          </a:p>
        </p:txBody>
      </p:sp>
      <p:sp>
        <p:nvSpPr>
          <p:cNvPr id="10" name="Rectangle 9"/>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3257" y="219457"/>
            <a:ext cx="628649" cy="575765"/>
          </a:xfrm>
        </p:spPr>
        <p:txBody>
          <a:bodyPr/>
          <a:lstStyle>
            <a:lvl1pPr>
              <a:defRPr sz="2100" b="0" i="0">
                <a:latin typeface="+mj-lt"/>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244095727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1779"/>
            <a:ext cx="9144000" cy="5150270"/>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7" y="3725005"/>
            <a:ext cx="6619243"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514350"/>
            <a:ext cx="6619244" cy="257175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bwMode="gray">
          <a:xfrm>
            <a:off x="866217" y="4152499"/>
            <a:ext cx="6619242" cy="370284"/>
          </a:xfrm>
        </p:spPr>
        <p:txBody>
          <a:bodyPr>
            <a:normAutofit/>
          </a:bodyPr>
          <a:lstStyle>
            <a:lvl1pPr marL="0" indent="0">
              <a:buNone/>
              <a:defRPr sz="90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smtClean="0"/>
              <a:t>2/14/2023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3" name="Rectangle 12"/>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46349432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1779"/>
            <a:ext cx="9144000" cy="5150270"/>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797562"/>
            <a:ext cx="6619244" cy="1034816"/>
          </a:xfrm>
        </p:spPr>
        <p:txBody>
          <a:bodyPr/>
          <a:lstStyle>
            <a:lvl1pPr>
              <a:defRPr sz="3000"/>
            </a:lvl1pPr>
          </a:lstStyle>
          <a:p>
            <a:r>
              <a:rPr lang="en-US"/>
              <a:t>Click to edit Master title style</a:t>
            </a:r>
            <a:endParaRPr lang="en-US" dirty="0"/>
          </a:p>
        </p:txBody>
      </p:sp>
      <p:sp>
        <p:nvSpPr>
          <p:cNvPr id="8" name="Text Placeholder 3"/>
          <p:cNvSpPr>
            <a:spLocks noGrp="1"/>
          </p:cNvSpPr>
          <p:nvPr>
            <p:ph type="body" sz="half" idx="2"/>
          </p:nvPr>
        </p:nvSpPr>
        <p:spPr>
          <a:xfrm>
            <a:off x="866216" y="2657475"/>
            <a:ext cx="6619244" cy="1857375"/>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smtClean="0"/>
              <a:t>2/14/2023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3" name="Rectangle 12"/>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7519461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1779"/>
            <a:ext cx="9144000" cy="5150270"/>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7289579" y="1973862"/>
            <a:ext cx="601434" cy="120032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7200" dirty="0"/>
              <a:t>”</a:t>
            </a:r>
          </a:p>
        </p:txBody>
      </p:sp>
      <p:sp>
        <p:nvSpPr>
          <p:cNvPr id="9" name="TextBox 8"/>
          <p:cNvSpPr txBox="1"/>
          <p:nvPr/>
        </p:nvSpPr>
        <p:spPr>
          <a:xfrm>
            <a:off x="673721" y="443320"/>
            <a:ext cx="601434" cy="120032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7200" dirty="0"/>
              <a:t>“</a:t>
            </a:r>
          </a:p>
        </p:txBody>
      </p:sp>
      <p:sp>
        <p:nvSpPr>
          <p:cNvPr id="2" name="Title 1"/>
          <p:cNvSpPr>
            <a:spLocks noGrp="1"/>
          </p:cNvSpPr>
          <p:nvPr>
            <p:ph type="title"/>
          </p:nvPr>
        </p:nvSpPr>
        <p:spPr>
          <a:xfrm>
            <a:off x="1186408" y="735388"/>
            <a:ext cx="6340430" cy="2023687"/>
          </a:xfrm>
        </p:spPr>
        <p:txBody>
          <a:bodyPr/>
          <a:lstStyle>
            <a:lvl1pPr>
              <a:defRPr sz="3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459459" y="2759074"/>
            <a:ext cx="5794329" cy="256631"/>
          </a:xfrm>
        </p:spPr>
        <p:txBody>
          <a:bodyPr anchor="t">
            <a:normAutofit/>
          </a:bodyPr>
          <a:lstStyle>
            <a:lvl1pPr marL="0" indent="0">
              <a:buNone/>
              <a:defRPr lang="en-US" sz="1050" b="0" i="0" kern="1200" cap="small" dirty="0">
                <a:solidFill>
                  <a:schemeClr val="accent1"/>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0" name="Text Placeholder 3"/>
          <p:cNvSpPr>
            <a:spLocks noGrp="1"/>
          </p:cNvSpPr>
          <p:nvPr>
            <p:ph type="body" sz="half" idx="2"/>
          </p:nvPr>
        </p:nvSpPr>
        <p:spPr>
          <a:xfrm>
            <a:off x="866216" y="3262993"/>
            <a:ext cx="6619244" cy="12573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smtClean="0"/>
              <a:t>2/14/2023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32" name="Rectangle 31"/>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07803907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1779"/>
            <a:ext cx="9144000" cy="5150270"/>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778000"/>
            <a:ext cx="6619245" cy="136688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774801"/>
            <a:ext cx="6619244" cy="645300"/>
          </a:xfrm>
        </p:spPr>
        <p:txBody>
          <a:bodyPr anchor="t"/>
          <a:lstStyle>
            <a:lvl1pPr marL="0" indent="0" algn="l">
              <a:buNone/>
              <a:defRPr sz="1500" cap="none">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smtClean="0"/>
              <a:t>2/14/2023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2" name="Rectangle 11"/>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84181670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6" y="1962974"/>
            <a:ext cx="2346876"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866216" y="2395171"/>
            <a:ext cx="2346876" cy="212512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384541" y="1952626"/>
            <a:ext cx="2359035"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3384541" y="2395171"/>
            <a:ext cx="2359035" cy="212512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915025" y="1962975"/>
            <a:ext cx="2370772" cy="432196"/>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915026" y="2395171"/>
            <a:ext cx="2373539" cy="212512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22" name="Straight Connector 21"/>
          <p:cNvCxnSpPr/>
          <p:nvPr/>
        </p:nvCxnSpPr>
        <p:spPr>
          <a:xfrm>
            <a:off x="3302978" y="1927225"/>
            <a:ext cx="0" cy="2619374"/>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829301" y="1927225"/>
            <a:ext cx="0" cy="2619374"/>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smtClean="0"/>
              <a:t>2/14/2023</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91757669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5" y="3399634"/>
            <a:ext cx="2287829"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9" name="Picture Placeholder 2"/>
          <p:cNvSpPr>
            <a:spLocks noGrp="1" noChangeAspect="1"/>
          </p:cNvSpPr>
          <p:nvPr>
            <p:ph type="pic" idx="15"/>
          </p:nvPr>
        </p:nvSpPr>
        <p:spPr>
          <a:xfrm>
            <a:off x="1000914"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866215" y="3831831"/>
            <a:ext cx="2287828" cy="68846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429403" y="3399635"/>
            <a:ext cx="2285075" cy="48836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0" name="Picture Placeholder 2"/>
          <p:cNvSpPr>
            <a:spLocks noGrp="1" noChangeAspect="1"/>
          </p:cNvSpPr>
          <p:nvPr>
            <p:ph type="pic" idx="21"/>
          </p:nvPr>
        </p:nvSpPr>
        <p:spPr>
          <a:xfrm>
            <a:off x="3561348" y="1952625"/>
            <a:ext cx="2018431"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3426649" y="3888002"/>
            <a:ext cx="2287829" cy="6322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987575" y="3399635"/>
            <a:ext cx="2287829" cy="488366"/>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1" name="Picture Placeholder 2"/>
          <p:cNvSpPr>
            <a:spLocks noGrp="1" noChangeAspect="1"/>
          </p:cNvSpPr>
          <p:nvPr>
            <p:ph type="pic" idx="22"/>
          </p:nvPr>
        </p:nvSpPr>
        <p:spPr>
          <a:xfrm>
            <a:off x="6122273"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987576" y="3888001"/>
            <a:ext cx="2287828" cy="63229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3291115" y="1952625"/>
            <a:ext cx="0" cy="2638196"/>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51429" y="1952625"/>
            <a:ext cx="0" cy="26193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smtClean="0"/>
              <a:t>2/14/2023</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44061756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5" y="730251"/>
            <a:ext cx="6619245" cy="530223"/>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2/14/2023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83107728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1779"/>
            <a:ext cx="9144000" cy="5150270"/>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2567" y="958851"/>
            <a:ext cx="1060450" cy="3561442"/>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215" y="958851"/>
            <a:ext cx="4685660" cy="35614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2/14/2023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3" name="Rectangle 12"/>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9027516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910909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7462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2/14/2023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69630452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1779"/>
            <a:ext cx="9144000" cy="5150270"/>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8" y="2008234"/>
            <a:ext cx="3263267" cy="1712868"/>
          </a:xfrm>
        </p:spPr>
        <p:txBody>
          <a:bodyPr anchor="ctr"/>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171669" y="2008234"/>
            <a:ext cx="2816534" cy="1712867"/>
          </a:xfrm>
        </p:spPr>
        <p:txBody>
          <a:bodyPr anchor="ctr"/>
          <a:lstStyle>
            <a:lvl1pPr marL="0" indent="0" algn="l">
              <a:buNone/>
              <a:defRPr sz="150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2/14/2023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5" name="Rectangle 14"/>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15969276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215" y="1952625"/>
            <a:ext cx="3618869" cy="256222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6535" y="1952625"/>
            <a:ext cx="3618869" cy="25622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2/14/2023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57367504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216" y="1952625"/>
            <a:ext cx="3618868"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66215" y="2384822"/>
            <a:ext cx="3618869" cy="213002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6535" y="1952625"/>
            <a:ext cx="3618869"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56533" y="2384822"/>
            <a:ext cx="3618869" cy="213002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2/14/2023</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00542322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2/14/2023</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40957462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2/14/2023</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7" name="Rectangle 6"/>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5065812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1779"/>
            <a:ext cx="9144000" cy="5150270"/>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971550"/>
            <a:ext cx="2094869" cy="120015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4335860" y="1085850"/>
            <a:ext cx="3892549" cy="3429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216" y="2171701"/>
            <a:ext cx="2094869" cy="2346959"/>
          </a:xfrm>
        </p:spPr>
        <p:txBody>
          <a:bodyPr/>
          <a:lstStyle>
            <a:lvl1pPr marL="0" indent="0">
              <a:buNone/>
              <a:defRPr sz="105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2/14/2023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5" name="Rectangle 14"/>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18363064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1779"/>
            <a:ext cx="9144000" cy="5150270"/>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5430" y="1269999"/>
            <a:ext cx="2895195" cy="1301751"/>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10903" y="857250"/>
            <a:ext cx="2420395"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bwMode="gray">
          <a:xfrm>
            <a:off x="866216" y="2743200"/>
            <a:ext cx="2894409" cy="1028700"/>
          </a:xfrm>
        </p:spPr>
        <p:txBody>
          <a:bodyPr>
            <a:normAutofit/>
          </a:bodyPr>
          <a:lstStyle>
            <a:lvl1pPr marL="0" indent="0">
              <a:buNone/>
              <a:defRPr sz="105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2/14/2023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12920239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1779"/>
            <a:ext cx="9144000" cy="5150270"/>
            <a:chOff x="0" y="-2373"/>
            <a:chExt cx="12192000" cy="6867027"/>
          </a:xfrm>
        </p:grpSpPr>
        <p:sp>
          <p:nvSpPr>
            <p:cNvPr id="26" name="Rectangle 25"/>
            <p:cNvSpPr/>
            <p:nvPr/>
          </p:nvSpPr>
          <p:spPr>
            <a:xfrm>
              <a:off x="0" y="0"/>
              <a:ext cx="12192000" cy="6858000"/>
            </a:xfrm>
            <a:prstGeom prst="rect">
              <a:avLst/>
            </a:prstGeom>
            <a:blipFill>
              <a:blip r:embed="rId21">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5" y="730251"/>
            <a:ext cx="6571060" cy="53022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216" y="1952625"/>
            <a:ext cx="6571059" cy="25622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88204" y="4795546"/>
            <a:ext cx="742949" cy="228599"/>
          </a:xfrm>
          <a:prstGeom prst="rect">
            <a:avLst/>
          </a:prstGeom>
        </p:spPr>
        <p:txBody>
          <a:bodyPr vert="horz" lIns="91440" tIns="45720" rIns="91440" bIns="45720" rtlCol="0" anchor="t"/>
          <a:lstStyle>
            <a:lvl1pPr algn="r">
              <a:defRPr sz="750" b="1" i="0">
                <a:solidFill>
                  <a:schemeClr val="accent1"/>
                </a:solidFill>
              </a:defRPr>
            </a:lvl1pPr>
          </a:lstStyle>
          <a:p>
            <a:fld id="{2BE451C3-0FF4-47C4-B829-773ADF60F88C}" type="datetimeFigureOut">
              <a:rPr lang="en-US" smtClean="0"/>
              <a:t>2/14/2023</a:t>
            </a:fld>
            <a:endParaRPr lang="en-US" dirty="0"/>
          </a:p>
        </p:txBody>
      </p:sp>
      <p:sp>
        <p:nvSpPr>
          <p:cNvPr id="5" name="Footer Placeholder 4"/>
          <p:cNvSpPr>
            <a:spLocks noGrp="1"/>
          </p:cNvSpPr>
          <p:nvPr>
            <p:ph type="ftr" sz="quarter" idx="3"/>
          </p:nvPr>
        </p:nvSpPr>
        <p:spPr>
          <a:xfrm>
            <a:off x="396269" y="4793879"/>
            <a:ext cx="2894846" cy="228601"/>
          </a:xfrm>
          <a:prstGeom prst="rect">
            <a:avLst/>
          </a:prstGeom>
        </p:spPr>
        <p:txBody>
          <a:bodyPr vert="horz" lIns="91440" tIns="45720" rIns="91440" bIns="45720" rtlCol="0" anchor="b"/>
          <a:lstStyle>
            <a:lvl1pPr algn="l">
              <a:defRPr sz="750" b="1" i="0">
                <a:solidFill>
                  <a:schemeClr val="accent1"/>
                </a:solidFill>
                <a:latin typeface="+mn-lt"/>
              </a:defRPr>
            </a:lvl1pPr>
          </a:lstStyle>
          <a:p>
            <a:r>
              <a:rPr lang="en-US"/>
              <a:t>
              </a:t>
            </a:r>
            <a:endParaRPr lang="en-US" dirty="0"/>
          </a:p>
        </p:txBody>
      </p:sp>
      <p:sp>
        <p:nvSpPr>
          <p:cNvPr id="22" name="Rectangle 21"/>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7764406" y="221797"/>
            <a:ext cx="628649" cy="575765"/>
          </a:xfrm>
          <a:prstGeom prst="rect">
            <a:avLst/>
          </a:prstGeom>
        </p:spPr>
        <p:txBody>
          <a:bodyPr vert="horz" lIns="91440" tIns="45720" rIns="91440" bIns="45720" rtlCol="0" anchor="b"/>
          <a:lstStyle>
            <a:lvl1pPr algn="ctr">
              <a:defRPr sz="2100" b="0" i="0">
                <a:solidFill>
                  <a:schemeClr val="bg1"/>
                </a:solidFill>
                <a:latin typeface="+mn-lt"/>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5351686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Lst>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9.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hyperlink" Target="https://play.ttrockstars.com/" TargetMode="External"/><Relationship Id="rId2" Type="http://schemas.openxmlformats.org/officeDocument/2006/relationships/image" Target="../media/image1.jpeg"/><Relationship Id="rId1" Type="http://schemas.openxmlformats.org/officeDocument/2006/relationships/slideLayout" Target="../slideLayouts/slideLayout19.xml"/><Relationship Id="rId6" Type="http://schemas.openxmlformats.org/officeDocument/2006/relationships/hyperlink" Target="https://www.timestables.co.uk/multiplication-tables-check/" TargetMode="External"/><Relationship Id="rId5" Type="http://schemas.openxmlformats.org/officeDocument/2006/relationships/hyperlink" Target="https://www.themathsfactor.com/times-tables-check/pinpoint/#/" TargetMode="External"/><Relationship Id="rId4" Type="http://schemas.openxmlformats.org/officeDocument/2006/relationships/hyperlink" Target="https://mathsframe.co.uk/en/resources/resource/477/Multiplication-Tables-Chec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4"/>
        <p:cNvGrpSpPr/>
        <p:nvPr/>
      </p:nvGrpSpPr>
      <p:grpSpPr>
        <a:xfrm>
          <a:off x="0" y="0"/>
          <a:ext cx="0" cy="0"/>
          <a:chOff x="0" y="0"/>
          <a:chExt cx="0" cy="0"/>
        </a:xfrm>
      </p:grpSpPr>
      <p:grpSp>
        <p:nvGrpSpPr>
          <p:cNvPr id="135" name="Group 134">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136" name="Rectangle 135">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7" name="Oval 136">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8" name="Oval 137">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9" name="Oval 138">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0" name="Oval 139">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1" name="Oval 140">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2"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4" name="Rectangle 143">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6" name="Google Shape;116;p23"/>
          <p:cNvSpPr txBox="1">
            <a:spLocks noGrp="1"/>
          </p:cNvSpPr>
          <p:nvPr>
            <p:ph type="ctrTitle"/>
          </p:nvPr>
        </p:nvSpPr>
        <p:spPr>
          <a:xfrm>
            <a:off x="4390656" y="1257300"/>
            <a:ext cx="4071414" cy="2365315"/>
          </a:xfrm>
          <a:prstGeom prst="rect">
            <a:avLst/>
          </a:prstGeom>
        </p:spPr>
        <p:txBody>
          <a:bodyPr spcFirstLastPara="1" vert="horz" lIns="91440" tIns="45720" rIns="91440" bIns="45720" rtlCol="0" anchor="b" anchorCtr="0">
            <a:normAutofit/>
          </a:bodyPr>
          <a:lstStyle/>
          <a:p>
            <a:pPr defTabSz="457200">
              <a:lnSpc>
                <a:spcPct val="90000"/>
              </a:lnSpc>
              <a:spcBef>
                <a:spcPct val="0"/>
              </a:spcBef>
            </a:pPr>
            <a:r>
              <a:rPr lang="en-US" sz="3000" b="0" i="0" kern="1200" dirty="0">
                <a:solidFill>
                  <a:schemeClr val="bg1"/>
                </a:solidFill>
                <a:latin typeface="+mj-lt"/>
                <a:ea typeface="+mj-ea"/>
                <a:cs typeface="+mj-cs"/>
                <a:sym typeface="Arial"/>
              </a:rPr>
              <a:t>Year 4 Multiplication Tables Check 2022 Presentation for Parents, Carers &amp; Guardians</a:t>
            </a:r>
            <a:endParaRPr lang="en-US" sz="3000" b="0" i="0" kern="1200" dirty="0">
              <a:solidFill>
                <a:schemeClr val="bg1"/>
              </a:solidFill>
              <a:latin typeface="+mj-lt"/>
              <a:ea typeface="+mj-ea"/>
              <a:cs typeface="+mj-cs"/>
              <a:sym typeface="Nunito Sans Light"/>
            </a:endParaRPr>
          </a:p>
        </p:txBody>
      </p:sp>
      <p:grpSp>
        <p:nvGrpSpPr>
          <p:cNvPr id="146" name="Group 145">
            <a:extLst>
              <a:ext uri="{FF2B5EF4-FFF2-40B4-BE49-F238E27FC236}">
                <a16:creationId xmlns:a16="http://schemas.microsoft.com/office/drawing/2014/main" id="{0C5EAE72-3D24-4A03-9BDF-FBE8C100AF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501" y="297627"/>
            <a:ext cx="3744117" cy="4544249"/>
            <a:chOff x="423335" y="396836"/>
            <a:chExt cx="4992158" cy="6058999"/>
          </a:xfrm>
        </p:grpSpPr>
        <p:sp>
          <p:nvSpPr>
            <p:cNvPr id="147" name="Rectangle 146">
              <a:extLst>
                <a:ext uri="{FF2B5EF4-FFF2-40B4-BE49-F238E27FC236}">
                  <a16:creationId xmlns:a16="http://schemas.microsoft.com/office/drawing/2014/main" id="{B76F2A6D-EB50-477B-BD17-230CCC88F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5"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8" name="Freeform 5">
              <a:extLst>
                <a:ext uri="{FF2B5EF4-FFF2-40B4-BE49-F238E27FC236}">
                  <a16:creationId xmlns:a16="http://schemas.microsoft.com/office/drawing/2014/main" id="{8FBA8B6C-1D72-481E-A101-FBBBF888B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170217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49" name="Freeform 5">
              <a:extLst>
                <a:ext uri="{FF2B5EF4-FFF2-40B4-BE49-F238E27FC236}">
                  <a16:creationId xmlns:a16="http://schemas.microsoft.com/office/drawing/2014/main" id="{46FCD9A8-07DA-4FCE-B3CC-44762A40BD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3545327"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1026" name="Picture 2" descr="Larkrise Primary School, Chelmsford">
            <a:extLst>
              <a:ext uri="{FF2B5EF4-FFF2-40B4-BE49-F238E27FC236}">
                <a16:creationId xmlns:a16="http://schemas.microsoft.com/office/drawing/2014/main" id="{CEF418FD-F0AC-4E32-9514-7B4DA49688D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32323" y="1249408"/>
            <a:ext cx="2644683" cy="26446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3EEA0B9D-3DFE-4308-A8AB-219B3EE046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72" name="Rectangle 71">
              <a:extLst>
                <a:ext uri="{FF2B5EF4-FFF2-40B4-BE49-F238E27FC236}">
                  <a16:creationId xmlns:a16="http://schemas.microsoft.com/office/drawing/2014/main" id="{30CA53FA-97B8-4232-A0E6-5AA6DDDEE5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72">
              <a:extLst>
                <a:ext uri="{FF2B5EF4-FFF2-40B4-BE49-F238E27FC236}">
                  <a16:creationId xmlns:a16="http://schemas.microsoft.com/office/drawing/2014/main" id="{599D84C4-4DE3-438C-A9DB-9B43DAC5D3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4" name="Oval 73">
              <a:extLst>
                <a:ext uri="{FF2B5EF4-FFF2-40B4-BE49-F238E27FC236}">
                  <a16:creationId xmlns:a16="http://schemas.microsoft.com/office/drawing/2014/main" id="{6D4FDCE2-2EC2-441C-A8E9-F73CBA9321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7BAC034B-4B7C-400D-B477-A35E93E5EA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A9DB7C5E-E78D-4F37-9587-2BC40214F9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022D2AFF-EF2F-4E4C-AC4E-5FF0CE02E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Freeform 5">
              <a:extLst>
                <a:ext uri="{FF2B5EF4-FFF2-40B4-BE49-F238E27FC236}">
                  <a16:creationId xmlns:a16="http://schemas.microsoft.com/office/drawing/2014/main" id="{E901C4A1-F04F-4A50-9AD6-EB9188144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9" name="Freeform 5">
              <a:extLst>
                <a:ext uri="{FF2B5EF4-FFF2-40B4-BE49-F238E27FC236}">
                  <a16:creationId xmlns:a16="http://schemas.microsoft.com/office/drawing/2014/main" id="{ADE70B3F-5BAA-40C5-A89A-9115F43550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0" name="Freeform 5">
              <a:extLst>
                <a:ext uri="{FF2B5EF4-FFF2-40B4-BE49-F238E27FC236}">
                  <a16:creationId xmlns:a16="http://schemas.microsoft.com/office/drawing/2014/main" id="{1B92B5A5-01E3-4567-8F48-513CD8DD32A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2" name="Rectangle 81">
            <a:extLst>
              <a:ext uri="{FF2B5EF4-FFF2-40B4-BE49-F238E27FC236}">
                <a16:creationId xmlns:a16="http://schemas.microsoft.com/office/drawing/2014/main" id="{299D6197-2ABD-4C75-B9BD-D8051646C5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4" name="Rectangle 83">
            <a:extLst>
              <a:ext uri="{FF2B5EF4-FFF2-40B4-BE49-F238E27FC236}">
                <a16:creationId xmlns:a16="http://schemas.microsoft.com/office/drawing/2014/main" id="{26641BBB-6001-47E1-A00B-E4408A1F05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86" name="Group 85">
            <a:extLst>
              <a:ext uri="{FF2B5EF4-FFF2-40B4-BE49-F238E27FC236}">
                <a16:creationId xmlns:a16="http://schemas.microsoft.com/office/drawing/2014/main" id="{6E26006A-5002-4668-94B6-88665E9536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190"/>
            <a:ext cx="9144000" cy="5142310"/>
            <a:chOff x="0" y="1587"/>
            <a:chExt cx="12192000" cy="6856413"/>
          </a:xfrm>
        </p:grpSpPr>
        <p:sp>
          <p:nvSpPr>
            <p:cNvPr id="87" name="Oval 86">
              <a:extLst>
                <a:ext uri="{FF2B5EF4-FFF2-40B4-BE49-F238E27FC236}">
                  <a16:creationId xmlns:a16="http://schemas.microsoft.com/office/drawing/2014/main" id="{07432347-8AAE-493A-A61B-3FC83B937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8" name="Oval 87">
              <a:extLst>
                <a:ext uri="{FF2B5EF4-FFF2-40B4-BE49-F238E27FC236}">
                  <a16:creationId xmlns:a16="http://schemas.microsoft.com/office/drawing/2014/main" id="{F3E0F2CE-506B-4AC2-AD66-ED4B958E6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9" name="Rectangle 88">
              <a:extLst>
                <a:ext uri="{FF2B5EF4-FFF2-40B4-BE49-F238E27FC236}">
                  <a16:creationId xmlns:a16="http://schemas.microsoft.com/office/drawing/2014/main" id="{57EC7DE3-68A9-4BA9-87A4-4B67A69C2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0" name="Freeform 5">
              <a:extLst>
                <a:ext uri="{FF2B5EF4-FFF2-40B4-BE49-F238E27FC236}">
                  <a16:creationId xmlns:a16="http://schemas.microsoft.com/office/drawing/2014/main" id="{C3C955C4-74A8-49BE-A7B0-5F035193AF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1" name="Freeform 5">
              <a:extLst>
                <a:ext uri="{FF2B5EF4-FFF2-40B4-BE49-F238E27FC236}">
                  <a16:creationId xmlns:a16="http://schemas.microsoft.com/office/drawing/2014/main" id="{FA6F8920-FF20-4188-891D-124D98791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2" name="Freeform 5">
              <a:extLst>
                <a:ext uri="{FF2B5EF4-FFF2-40B4-BE49-F238E27FC236}">
                  <a16:creationId xmlns:a16="http://schemas.microsoft.com/office/drawing/2014/main" id="{AE2A818B-7E83-486E-9ED6-C87BB45ECD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B76BE1D7-188D-4A82-96F0-01031ECCA7DC}"/>
              </a:ext>
            </a:extLst>
          </p:cNvPr>
          <p:cNvSpPr>
            <a:spLocks noGrp="1"/>
          </p:cNvSpPr>
          <p:nvPr>
            <p:ph type="title"/>
          </p:nvPr>
        </p:nvSpPr>
        <p:spPr>
          <a:xfrm>
            <a:off x="572692" y="602812"/>
            <a:ext cx="2872676" cy="892613"/>
          </a:xfrm>
        </p:spPr>
        <p:txBody>
          <a:bodyPr vert="horz" lIns="91440" tIns="45720" rIns="91440" bIns="45720" rtlCol="0" anchor="ctr">
            <a:normAutofit/>
          </a:bodyPr>
          <a:lstStyle/>
          <a:p>
            <a:pPr algn="ctr" defTabSz="457200">
              <a:lnSpc>
                <a:spcPct val="90000"/>
              </a:lnSpc>
              <a:spcBef>
                <a:spcPct val="0"/>
              </a:spcBef>
            </a:pPr>
            <a:r>
              <a:rPr lang="en-US" sz="2000" b="1" dirty="0">
                <a:solidFill>
                  <a:schemeClr val="bg1"/>
                </a:solidFill>
                <a:latin typeface="+mj-lt"/>
              </a:rPr>
              <a:t>Counting and looking for patterns.</a:t>
            </a:r>
          </a:p>
        </p:txBody>
      </p:sp>
      <p:sp>
        <p:nvSpPr>
          <p:cNvPr id="3" name="Text Placeholder 2">
            <a:extLst>
              <a:ext uri="{FF2B5EF4-FFF2-40B4-BE49-F238E27FC236}">
                <a16:creationId xmlns:a16="http://schemas.microsoft.com/office/drawing/2014/main" id="{74009BA4-376A-435B-B6CC-4870AE5A81A3}"/>
              </a:ext>
            </a:extLst>
          </p:cNvPr>
          <p:cNvSpPr>
            <a:spLocks noGrp="1"/>
          </p:cNvSpPr>
          <p:nvPr>
            <p:ph type="body" idx="1"/>
          </p:nvPr>
        </p:nvSpPr>
        <p:spPr>
          <a:xfrm>
            <a:off x="442913" y="1590675"/>
            <a:ext cx="3227664" cy="2924175"/>
          </a:xfrm>
        </p:spPr>
        <p:txBody>
          <a:bodyPr vert="horz" lIns="91440" tIns="45720" rIns="91440" bIns="45720" rtlCol="0">
            <a:normAutofit/>
          </a:bodyPr>
          <a:lstStyle/>
          <a:p>
            <a:pPr marL="114300" indent="0" defTabSz="457200">
              <a:lnSpc>
                <a:spcPct val="90000"/>
              </a:lnSpc>
              <a:spcBef>
                <a:spcPts val="1000"/>
              </a:spcBef>
              <a:buSzPct val="80000"/>
              <a:buFont typeface="Wingdings 3" charset="2"/>
              <a:buChar char=""/>
            </a:pPr>
            <a:r>
              <a:rPr lang="en-US" sz="1400" dirty="0">
                <a:solidFill>
                  <a:schemeClr val="bg1"/>
                </a:solidFill>
                <a:ea typeface="+mn-ea"/>
                <a:cs typeface="+mn-cs"/>
              </a:rPr>
              <a:t>Example: Counting in 2s </a:t>
            </a:r>
          </a:p>
          <a:p>
            <a:pPr marL="114300" indent="0" defTabSz="457200">
              <a:lnSpc>
                <a:spcPct val="90000"/>
              </a:lnSpc>
              <a:spcBef>
                <a:spcPts val="1000"/>
              </a:spcBef>
              <a:buSzPct val="80000"/>
              <a:buFont typeface="Wingdings 3" charset="2"/>
              <a:buChar char=""/>
            </a:pPr>
            <a:r>
              <a:rPr lang="en-US" sz="1400" dirty="0">
                <a:solidFill>
                  <a:schemeClr val="bg1"/>
                </a:solidFill>
                <a:ea typeface="+mn-ea"/>
                <a:cs typeface="+mn-cs"/>
              </a:rPr>
              <a:t>2, 4, 6, 8, 10… </a:t>
            </a:r>
          </a:p>
          <a:p>
            <a:pPr defTabSz="457200">
              <a:lnSpc>
                <a:spcPct val="90000"/>
              </a:lnSpc>
              <a:spcBef>
                <a:spcPts val="1000"/>
              </a:spcBef>
              <a:buSzPct val="80000"/>
              <a:buFont typeface="Wingdings 3" charset="2"/>
              <a:buChar char=""/>
            </a:pPr>
            <a:endParaRPr lang="en-US" sz="1400" dirty="0">
              <a:solidFill>
                <a:schemeClr val="bg1"/>
              </a:solidFill>
              <a:ea typeface="+mn-ea"/>
              <a:cs typeface="+mn-cs"/>
            </a:endParaRPr>
          </a:p>
          <a:p>
            <a:pPr defTabSz="457200">
              <a:lnSpc>
                <a:spcPct val="90000"/>
              </a:lnSpc>
              <a:spcBef>
                <a:spcPts val="1000"/>
              </a:spcBef>
              <a:buSzPct val="80000"/>
              <a:buFont typeface="Wingdings 3" charset="2"/>
              <a:buChar char=""/>
            </a:pPr>
            <a:r>
              <a:rPr lang="en-US" sz="1400" dirty="0">
                <a:solidFill>
                  <a:schemeClr val="bg1"/>
                </a:solidFill>
                <a:ea typeface="+mn-ea"/>
                <a:cs typeface="+mn-cs"/>
              </a:rPr>
              <a:t>Ensure children have a strong understanding of counting in groups first.</a:t>
            </a:r>
          </a:p>
          <a:p>
            <a:pPr defTabSz="457200">
              <a:lnSpc>
                <a:spcPct val="90000"/>
              </a:lnSpc>
              <a:spcBef>
                <a:spcPts val="1000"/>
              </a:spcBef>
              <a:buSzPct val="80000"/>
              <a:buFont typeface="Wingdings 3" charset="2"/>
              <a:buChar char=""/>
            </a:pPr>
            <a:r>
              <a:rPr lang="en-US" sz="1400" dirty="0">
                <a:solidFill>
                  <a:schemeClr val="bg1"/>
                </a:solidFill>
                <a:ea typeface="+mn-ea"/>
                <a:cs typeface="+mn-cs"/>
              </a:rPr>
              <a:t>When children are secure with counting, they can then look for patterns.</a:t>
            </a:r>
          </a:p>
          <a:p>
            <a:pPr defTabSz="457200">
              <a:lnSpc>
                <a:spcPct val="90000"/>
              </a:lnSpc>
              <a:spcBef>
                <a:spcPts val="1000"/>
              </a:spcBef>
              <a:buSzPct val="80000"/>
              <a:buFont typeface="Wingdings 3" charset="2"/>
              <a:buChar char=""/>
            </a:pPr>
            <a:endParaRPr lang="en-US" sz="1400" dirty="0">
              <a:solidFill>
                <a:schemeClr val="bg1"/>
              </a:solidFill>
              <a:ea typeface="+mn-ea"/>
              <a:cs typeface="+mn-cs"/>
            </a:endParaRPr>
          </a:p>
        </p:txBody>
      </p:sp>
      <p:pic>
        <p:nvPicPr>
          <p:cNvPr id="7" name="Picture 2" descr="A picture containing light&#10;&#10;Description automatically generated">
            <a:extLst>
              <a:ext uri="{FF2B5EF4-FFF2-40B4-BE49-F238E27FC236}">
                <a16:creationId xmlns:a16="http://schemas.microsoft.com/office/drawing/2014/main" id="{C97A8C21-B87A-4A07-8BEA-AEF3FDD6BE0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48486" y="602812"/>
            <a:ext cx="1830365" cy="190932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 picture containing light&#10;&#10;Description automatically generated">
            <a:extLst>
              <a:ext uri="{FF2B5EF4-FFF2-40B4-BE49-F238E27FC236}">
                <a16:creationId xmlns:a16="http://schemas.microsoft.com/office/drawing/2014/main" id="{ED732EBA-A40D-4553-8452-DD5D22F32A5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06708" y="602812"/>
            <a:ext cx="1830365" cy="1909322"/>
          </a:xfrm>
          <a:prstGeom prst="rect">
            <a:avLst/>
          </a:prstGeom>
          <a:noFill/>
          <a:extLst>
            <a:ext uri="{909E8E84-426E-40DD-AFC4-6F175D3DCCD1}">
              <a14:hiddenFill xmlns:a14="http://schemas.microsoft.com/office/drawing/2010/main">
                <a:solidFill>
                  <a:srgbClr val="FFFFFF"/>
                </a:solidFill>
              </a14:hiddenFill>
            </a:ext>
          </a:extLst>
        </p:spPr>
      </p:pic>
      <p:sp>
        <p:nvSpPr>
          <p:cNvPr id="94" name="Rectangle 93">
            <a:extLst>
              <a:ext uri="{FF2B5EF4-FFF2-40B4-BE49-F238E27FC236}">
                <a16:creationId xmlns:a16="http://schemas.microsoft.com/office/drawing/2014/main" id="{2C37987F-89C0-4AA5-894B-E292C61FD1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8" name="Picture 2" descr="A picture containing light&#10;&#10;Description automatically generated">
            <a:extLst>
              <a:ext uri="{FF2B5EF4-FFF2-40B4-BE49-F238E27FC236}">
                <a16:creationId xmlns:a16="http://schemas.microsoft.com/office/drawing/2014/main" id="{92ED8FE8-DDF6-4A26-B808-007BA5D337D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48485" y="2631363"/>
            <a:ext cx="1830366" cy="1909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 picture containing light&#10;&#10;Description automatically generated">
            <a:extLst>
              <a:ext uri="{FF2B5EF4-FFF2-40B4-BE49-F238E27FC236}">
                <a16:creationId xmlns:a16="http://schemas.microsoft.com/office/drawing/2014/main" id="{2D80EB4B-02C8-456C-A97C-9530402486B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06709" y="2631365"/>
            <a:ext cx="1830364" cy="1909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576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65779281-7937-47A5-9678-B6FDAD972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17" name="Rectangle 16">
              <a:extLst>
                <a:ext uri="{FF2B5EF4-FFF2-40B4-BE49-F238E27FC236}">
                  <a16:creationId xmlns:a16="http://schemas.microsoft.com/office/drawing/2014/main" id="{3C6A5F94-EA1E-47C7-A6EE-BBF381891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a:extLst>
                <a:ext uri="{FF2B5EF4-FFF2-40B4-BE49-F238E27FC236}">
                  <a16:creationId xmlns:a16="http://schemas.microsoft.com/office/drawing/2014/main" id="{A45E2F18-3105-4F3B-99FD-83B4793DA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1381AF66-114C-4563-B095-288F42CCB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747F9408-6CFC-4676-AD20-F02C796EB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id="{A7ADB05A-D37F-413A-B91E-5BB1FF628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a:extLst>
                <a:ext uri="{FF2B5EF4-FFF2-40B4-BE49-F238E27FC236}">
                  <a16:creationId xmlns:a16="http://schemas.microsoft.com/office/drawing/2014/main" id="{8654F3E1-5DC0-4E84-B666-997F05FA07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a:extLst>
                <a:ext uri="{FF2B5EF4-FFF2-40B4-BE49-F238E27FC236}">
                  <a16:creationId xmlns:a16="http://schemas.microsoft.com/office/drawing/2014/main" id="{6705C03F-F9C3-432E-8D6A-7396A5D23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a:extLst>
                <a:ext uri="{FF2B5EF4-FFF2-40B4-BE49-F238E27FC236}">
                  <a16:creationId xmlns:a16="http://schemas.microsoft.com/office/drawing/2014/main" id="{A9832115-0F55-42D3-9A09-385BD837D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5" name="Freeform 5">
              <a:extLst>
                <a:ext uri="{FF2B5EF4-FFF2-40B4-BE49-F238E27FC236}">
                  <a16:creationId xmlns:a16="http://schemas.microsoft.com/office/drawing/2014/main" id="{E7DA4E2E-EF02-4DA8-B2D4-458977719B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7" name="Rectangle 26">
            <a:extLst>
              <a:ext uri="{FF2B5EF4-FFF2-40B4-BE49-F238E27FC236}">
                <a16:creationId xmlns:a16="http://schemas.microsoft.com/office/drawing/2014/main" id="{4E7CA534-C00D-4395-B324-C66C955E5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9" name="Rectangle 2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32" name="Rectangle 31">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Oval 32">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Oval 33">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Oval 34">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6" name="Oval 35">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7" name="Oval 36">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0"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1"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6" name="Title 5">
            <a:extLst>
              <a:ext uri="{FF2B5EF4-FFF2-40B4-BE49-F238E27FC236}">
                <a16:creationId xmlns:a16="http://schemas.microsoft.com/office/drawing/2014/main" id="{B22F4DDA-853E-48A4-9CD6-D7734B6C9A2F}"/>
              </a:ext>
            </a:extLst>
          </p:cNvPr>
          <p:cNvSpPr>
            <a:spLocks noGrp="1"/>
          </p:cNvSpPr>
          <p:nvPr>
            <p:ph type="title"/>
          </p:nvPr>
        </p:nvSpPr>
        <p:spPr>
          <a:xfrm>
            <a:off x="745565" y="847952"/>
            <a:ext cx="2506831" cy="3447595"/>
          </a:xfrm>
        </p:spPr>
        <p:txBody>
          <a:bodyPr vert="horz" lIns="91440" tIns="45720" rIns="91440" bIns="45720" rtlCol="0" anchor="ctr">
            <a:normAutofit/>
          </a:bodyPr>
          <a:lstStyle/>
          <a:p>
            <a:pPr algn="ctr" defTabSz="457200">
              <a:spcBef>
                <a:spcPct val="0"/>
              </a:spcBef>
            </a:pPr>
            <a:r>
              <a:rPr lang="en-GB" sz="2400" b="1" dirty="0">
                <a:solidFill>
                  <a:schemeClr val="bg1"/>
                </a:solidFill>
              </a:rPr>
              <a:t>Repeated addition</a:t>
            </a:r>
            <a:br>
              <a:rPr lang="en-GB" sz="2400" b="1" dirty="0">
                <a:solidFill>
                  <a:schemeClr val="bg1"/>
                </a:solidFill>
              </a:rPr>
            </a:br>
            <a:endParaRPr lang="en-US" sz="2400" b="1" dirty="0">
              <a:solidFill>
                <a:schemeClr val="bg1"/>
              </a:solidFill>
              <a:latin typeface="+mj-lt"/>
            </a:endParaRPr>
          </a:p>
        </p:txBody>
      </p:sp>
      <p:sp>
        <p:nvSpPr>
          <p:cNvPr id="11" name="Text Placeholder 10">
            <a:extLst>
              <a:ext uri="{FF2B5EF4-FFF2-40B4-BE49-F238E27FC236}">
                <a16:creationId xmlns:a16="http://schemas.microsoft.com/office/drawing/2014/main" id="{53EF0730-896C-412E-99F8-A27E92398861}"/>
              </a:ext>
            </a:extLst>
          </p:cNvPr>
          <p:cNvSpPr>
            <a:spLocks noGrp="1"/>
          </p:cNvSpPr>
          <p:nvPr>
            <p:ph type="body" idx="1"/>
          </p:nvPr>
        </p:nvSpPr>
        <p:spPr>
          <a:xfrm>
            <a:off x="3857220" y="224694"/>
            <a:ext cx="4732483" cy="1306759"/>
          </a:xfrm>
        </p:spPr>
        <p:txBody>
          <a:bodyPr vert="horz" lIns="91440" tIns="45720" rIns="91440" bIns="45720" rtlCol="0" anchor="ctr">
            <a:normAutofit/>
          </a:bodyPr>
          <a:lstStyle/>
          <a:p>
            <a:pPr marL="114300" indent="0" algn="ctr" defTabSz="457200">
              <a:spcBef>
                <a:spcPts val="1000"/>
              </a:spcBef>
              <a:buSzPct val="80000"/>
              <a:buNone/>
            </a:pPr>
            <a:r>
              <a:rPr lang="en-US" dirty="0"/>
              <a:t>Knowing that 2 x 4 is the same as 2 + 2 + 2 + 2</a:t>
            </a:r>
          </a:p>
          <a:p>
            <a:pPr algn="ctr" defTabSz="457200">
              <a:spcBef>
                <a:spcPts val="1000"/>
              </a:spcBef>
              <a:buSzPct val="80000"/>
              <a:buFont typeface="Wingdings 3" charset="2"/>
              <a:buChar char=""/>
            </a:pPr>
            <a:endParaRPr lang="en-US" dirty="0">
              <a:solidFill>
                <a:schemeClr val="tx1">
                  <a:lumMod val="75000"/>
                  <a:lumOff val="25000"/>
                </a:schemeClr>
              </a:solidFill>
              <a:ea typeface="+mn-ea"/>
              <a:cs typeface="+mn-cs"/>
            </a:endParaRPr>
          </a:p>
        </p:txBody>
      </p:sp>
      <p:sp>
        <p:nvSpPr>
          <p:cNvPr id="44" name="Slide Number Placeholder 3">
            <a:extLst>
              <a:ext uri="{FF2B5EF4-FFF2-40B4-BE49-F238E27FC236}">
                <a16:creationId xmlns:a16="http://schemas.microsoft.com/office/drawing/2014/main" id="{8406DEDC-252B-4C19-BA20-AB860E56B9B1}"/>
              </a:ext>
            </a:extLst>
          </p:cNvPr>
          <p:cNvSpPr>
            <a:spLocks noGrp="1"/>
          </p:cNvSpPr>
          <p:nvPr>
            <p:ph type="sldNum" idx="12"/>
          </p:nvPr>
        </p:nvSpPr>
        <p:spPr>
          <a:xfrm>
            <a:off x="8472458" y="4663217"/>
            <a:ext cx="548700" cy="393600"/>
          </a:xfrm>
        </p:spPr>
        <p:txBody>
          <a:bodyPr/>
          <a:lstStyle/>
          <a:p>
            <a:fld id="{00000000-1234-1234-1234-123412341234}" type="slidenum">
              <a:rPr lang="en" sz="1600" smtClean="0"/>
              <a:pPr/>
              <a:t>11</a:t>
            </a:fld>
            <a:endParaRPr lang="en" sz="1600"/>
          </a:p>
        </p:txBody>
      </p:sp>
      <p:pic>
        <p:nvPicPr>
          <p:cNvPr id="45" name="Picture 4" descr="A picture containing drawing, plate, food&#10;&#10;Description automatically generated">
            <a:extLst>
              <a:ext uri="{FF2B5EF4-FFF2-40B4-BE49-F238E27FC236}">
                <a16:creationId xmlns:a16="http://schemas.microsoft.com/office/drawing/2014/main" id="{44202A62-B433-4E22-A225-9EA5EA10A7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3672" y="3299688"/>
            <a:ext cx="1004316" cy="90388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A picture containing drawing, plate, food&#10;&#10;Description automatically generated">
            <a:extLst>
              <a:ext uri="{FF2B5EF4-FFF2-40B4-BE49-F238E27FC236}">
                <a16:creationId xmlns:a16="http://schemas.microsoft.com/office/drawing/2014/main" id="{02C5A76C-2234-415A-A137-497FB0FF36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1894" y="3308614"/>
            <a:ext cx="1004316" cy="90388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A picture containing drawing, plate, food&#10;&#10;Description automatically generated">
            <a:extLst>
              <a:ext uri="{FF2B5EF4-FFF2-40B4-BE49-F238E27FC236}">
                <a16:creationId xmlns:a16="http://schemas.microsoft.com/office/drawing/2014/main" id="{DEFDEB6A-4710-4A5E-ADF0-4A8B21B95F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5204" y="3308614"/>
            <a:ext cx="1004316" cy="90388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A picture containing drawing, plate, food&#10;&#10;Description automatically generated">
            <a:extLst>
              <a:ext uri="{FF2B5EF4-FFF2-40B4-BE49-F238E27FC236}">
                <a16:creationId xmlns:a16="http://schemas.microsoft.com/office/drawing/2014/main" id="{D67041DA-9B7F-42E5-BE93-AC080B33C4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0920" y="3371849"/>
            <a:ext cx="1004316" cy="903884"/>
          </a:xfrm>
          <a:prstGeom prst="rect">
            <a:avLst/>
          </a:prstGeom>
          <a:noFill/>
          <a:extLst>
            <a:ext uri="{909E8E84-426E-40DD-AFC4-6F175D3DCCD1}">
              <a14:hiddenFill xmlns:a14="http://schemas.microsoft.com/office/drawing/2010/main">
                <a:solidFill>
                  <a:srgbClr val="FFFFFF"/>
                </a:solidFill>
              </a14:hiddenFill>
            </a:ext>
          </a:extLst>
        </p:spPr>
      </p:pic>
      <p:sp>
        <p:nvSpPr>
          <p:cNvPr id="49" name="Text Placeholder 2">
            <a:extLst>
              <a:ext uri="{FF2B5EF4-FFF2-40B4-BE49-F238E27FC236}">
                <a16:creationId xmlns:a16="http://schemas.microsoft.com/office/drawing/2014/main" id="{A07A3694-5797-4FC5-A5CA-C9F6735065B0}"/>
              </a:ext>
            </a:extLst>
          </p:cNvPr>
          <p:cNvSpPr txBox="1">
            <a:spLocks/>
          </p:cNvSpPr>
          <p:nvPr/>
        </p:nvSpPr>
        <p:spPr>
          <a:xfrm>
            <a:off x="4800810" y="4346076"/>
            <a:ext cx="3054012" cy="43477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114300" indent="0" algn="ctr">
              <a:buFont typeface="Nunito"/>
              <a:buNone/>
            </a:pPr>
            <a:r>
              <a:rPr lang="en-US" dirty="0"/>
              <a:t>2 + 2 + 2 + 2 = ?</a:t>
            </a:r>
          </a:p>
        </p:txBody>
      </p:sp>
      <p:grpSp>
        <p:nvGrpSpPr>
          <p:cNvPr id="50" name="Group 49">
            <a:extLst>
              <a:ext uri="{FF2B5EF4-FFF2-40B4-BE49-F238E27FC236}">
                <a16:creationId xmlns:a16="http://schemas.microsoft.com/office/drawing/2014/main" id="{9799B6A7-F403-4769-A597-FA237A16D119}"/>
              </a:ext>
            </a:extLst>
          </p:cNvPr>
          <p:cNvGrpSpPr/>
          <p:nvPr/>
        </p:nvGrpSpPr>
        <p:grpSpPr>
          <a:xfrm>
            <a:off x="4039382" y="1245734"/>
            <a:ext cx="3394900" cy="1594084"/>
            <a:chOff x="5066349" y="1455020"/>
            <a:chExt cx="3394900" cy="1594084"/>
          </a:xfrm>
        </p:grpSpPr>
        <p:pic>
          <p:nvPicPr>
            <p:cNvPr id="51" name="Picture 6">
              <a:extLst>
                <a:ext uri="{FF2B5EF4-FFF2-40B4-BE49-F238E27FC236}">
                  <a16:creationId xmlns:a16="http://schemas.microsoft.com/office/drawing/2014/main" id="{4E37941D-6D6E-4F2D-A063-BFBDCC02EC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6349" y="1455020"/>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a:extLst>
                <a:ext uri="{FF2B5EF4-FFF2-40B4-BE49-F238E27FC236}">
                  <a16:creationId xmlns:a16="http://schemas.microsoft.com/office/drawing/2014/main" id="{E52CABF7-D876-4D76-8064-55E8534965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4173" y="1455020"/>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
              <a:extLst>
                <a:ext uri="{FF2B5EF4-FFF2-40B4-BE49-F238E27FC236}">
                  <a16:creationId xmlns:a16="http://schemas.microsoft.com/office/drawing/2014/main" id="{52197897-CC84-460D-9A4E-D4615ED98E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1997" y="1455020"/>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a:extLst>
                <a:ext uri="{FF2B5EF4-FFF2-40B4-BE49-F238E27FC236}">
                  <a16:creationId xmlns:a16="http://schemas.microsoft.com/office/drawing/2014/main" id="{E5CB0232-7AC0-4F17-BF0D-51CF2F0E71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9821" y="1455020"/>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6">
              <a:extLst>
                <a:ext uri="{FF2B5EF4-FFF2-40B4-BE49-F238E27FC236}">
                  <a16:creationId xmlns:a16="http://schemas.microsoft.com/office/drawing/2014/main" id="{F6A5981C-02E1-4E23-B0A5-F6F5FE4B3A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6349" y="2287676"/>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6">
              <a:extLst>
                <a:ext uri="{FF2B5EF4-FFF2-40B4-BE49-F238E27FC236}">
                  <a16:creationId xmlns:a16="http://schemas.microsoft.com/office/drawing/2014/main" id="{8EF9F8AD-2860-4926-B597-B8F5D93013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4173" y="2287676"/>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
              <a:extLst>
                <a:ext uri="{FF2B5EF4-FFF2-40B4-BE49-F238E27FC236}">
                  <a16:creationId xmlns:a16="http://schemas.microsoft.com/office/drawing/2014/main" id="{644CDCD1-D07D-45DE-A6C0-54178BD6C3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1997" y="2287676"/>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
              <a:extLst>
                <a:ext uri="{FF2B5EF4-FFF2-40B4-BE49-F238E27FC236}">
                  <a16:creationId xmlns:a16="http://schemas.microsoft.com/office/drawing/2014/main" id="{9CCB9254-302D-4F1B-85E4-74CA54BBD8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9821" y="2287676"/>
              <a:ext cx="761428" cy="761428"/>
            </a:xfrm>
            <a:prstGeom prst="rect">
              <a:avLst/>
            </a:prstGeom>
            <a:noFill/>
            <a:extLst>
              <a:ext uri="{909E8E84-426E-40DD-AFC4-6F175D3DCCD1}">
                <a14:hiddenFill xmlns:a14="http://schemas.microsoft.com/office/drawing/2010/main">
                  <a:solidFill>
                    <a:srgbClr val="FFFFFF"/>
                  </a:solidFill>
                </a14:hiddenFill>
              </a:ext>
            </a:extLst>
          </p:spPr>
        </p:pic>
      </p:grpSp>
      <p:sp>
        <p:nvSpPr>
          <p:cNvPr id="59" name="Text Placeholder 2">
            <a:extLst>
              <a:ext uri="{FF2B5EF4-FFF2-40B4-BE49-F238E27FC236}">
                <a16:creationId xmlns:a16="http://schemas.microsoft.com/office/drawing/2014/main" id="{6D5C3316-FBEF-4E7A-A4C0-610A65365854}"/>
              </a:ext>
            </a:extLst>
          </p:cNvPr>
          <p:cNvSpPr txBox="1">
            <a:spLocks/>
          </p:cNvSpPr>
          <p:nvPr/>
        </p:nvSpPr>
        <p:spPr>
          <a:xfrm>
            <a:off x="6612480" y="1878002"/>
            <a:ext cx="3394900" cy="43477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114300" indent="0" algn="ctr">
              <a:buFont typeface="Nunito"/>
              <a:buNone/>
            </a:pPr>
            <a:r>
              <a:rPr lang="en-US" dirty="0"/>
              <a:t>2 x 4 = ?</a:t>
            </a:r>
          </a:p>
        </p:txBody>
      </p:sp>
    </p:spTree>
    <p:extLst>
      <p:ext uri="{BB962C8B-B14F-4D97-AF65-F5344CB8AC3E}">
        <p14:creationId xmlns:p14="http://schemas.microsoft.com/office/powerpoint/2010/main" val="1710367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65779281-7937-47A5-9678-B6FDAD972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17" name="Rectangle 16">
              <a:extLst>
                <a:ext uri="{FF2B5EF4-FFF2-40B4-BE49-F238E27FC236}">
                  <a16:creationId xmlns:a16="http://schemas.microsoft.com/office/drawing/2014/main" id="{3C6A5F94-EA1E-47C7-A6EE-BBF381891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a:extLst>
                <a:ext uri="{FF2B5EF4-FFF2-40B4-BE49-F238E27FC236}">
                  <a16:creationId xmlns:a16="http://schemas.microsoft.com/office/drawing/2014/main" id="{A45E2F18-3105-4F3B-99FD-83B4793DA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1381AF66-114C-4563-B095-288F42CCB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747F9408-6CFC-4676-AD20-F02C796EB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id="{A7ADB05A-D37F-413A-B91E-5BB1FF628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a:extLst>
                <a:ext uri="{FF2B5EF4-FFF2-40B4-BE49-F238E27FC236}">
                  <a16:creationId xmlns:a16="http://schemas.microsoft.com/office/drawing/2014/main" id="{8654F3E1-5DC0-4E84-B666-997F05FA07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a:extLst>
                <a:ext uri="{FF2B5EF4-FFF2-40B4-BE49-F238E27FC236}">
                  <a16:creationId xmlns:a16="http://schemas.microsoft.com/office/drawing/2014/main" id="{6705C03F-F9C3-432E-8D6A-7396A5D23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a:extLst>
                <a:ext uri="{FF2B5EF4-FFF2-40B4-BE49-F238E27FC236}">
                  <a16:creationId xmlns:a16="http://schemas.microsoft.com/office/drawing/2014/main" id="{A9832115-0F55-42D3-9A09-385BD837D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5" name="Freeform 5">
              <a:extLst>
                <a:ext uri="{FF2B5EF4-FFF2-40B4-BE49-F238E27FC236}">
                  <a16:creationId xmlns:a16="http://schemas.microsoft.com/office/drawing/2014/main" id="{E7DA4E2E-EF02-4DA8-B2D4-458977719B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7" name="Rectangle 26">
            <a:extLst>
              <a:ext uri="{FF2B5EF4-FFF2-40B4-BE49-F238E27FC236}">
                <a16:creationId xmlns:a16="http://schemas.microsoft.com/office/drawing/2014/main" id="{4E7CA534-C00D-4395-B324-C66C955E5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9" name="Rectangle 2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32" name="Rectangle 31">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Oval 32">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Oval 33">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Oval 34">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6" name="Oval 35">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7" name="Oval 36">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0"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1"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5" name="Title 4">
            <a:extLst>
              <a:ext uri="{FF2B5EF4-FFF2-40B4-BE49-F238E27FC236}">
                <a16:creationId xmlns:a16="http://schemas.microsoft.com/office/drawing/2014/main" id="{4B7F21E8-7399-4A81-AEDF-05980D80A98E}"/>
              </a:ext>
            </a:extLst>
          </p:cNvPr>
          <p:cNvSpPr>
            <a:spLocks noGrp="1"/>
          </p:cNvSpPr>
          <p:nvPr>
            <p:ph type="title"/>
          </p:nvPr>
        </p:nvSpPr>
        <p:spPr>
          <a:xfrm>
            <a:off x="745565" y="847952"/>
            <a:ext cx="2506831" cy="3447595"/>
          </a:xfrm>
        </p:spPr>
        <p:txBody>
          <a:bodyPr vert="horz" lIns="91440" tIns="45720" rIns="91440" bIns="45720" rtlCol="0" anchor="ctr">
            <a:normAutofit/>
          </a:bodyPr>
          <a:lstStyle/>
          <a:p>
            <a:pPr algn="ctr" defTabSz="457200">
              <a:spcBef>
                <a:spcPct val="0"/>
              </a:spcBef>
            </a:pPr>
            <a:r>
              <a:rPr lang="en-GB" sz="2400" b="1" dirty="0">
                <a:solidFill>
                  <a:schemeClr val="bg1"/>
                </a:solidFill>
              </a:rPr>
              <a:t>Multiplication is commutative</a:t>
            </a:r>
            <a:br>
              <a:rPr lang="en-GB" sz="2400" b="1" dirty="0">
                <a:solidFill>
                  <a:schemeClr val="bg1"/>
                </a:solidFill>
              </a:rPr>
            </a:br>
            <a:endParaRPr lang="en-US" sz="2400" b="1" dirty="0">
              <a:solidFill>
                <a:schemeClr val="bg1"/>
              </a:solidFill>
              <a:latin typeface="+mj-lt"/>
            </a:endParaRPr>
          </a:p>
        </p:txBody>
      </p:sp>
      <p:sp>
        <p:nvSpPr>
          <p:cNvPr id="11" name="Text Placeholder 10">
            <a:extLst>
              <a:ext uri="{FF2B5EF4-FFF2-40B4-BE49-F238E27FC236}">
                <a16:creationId xmlns:a16="http://schemas.microsoft.com/office/drawing/2014/main" id="{B6C53032-1350-4121-932E-85E067472841}"/>
              </a:ext>
            </a:extLst>
          </p:cNvPr>
          <p:cNvSpPr>
            <a:spLocks noGrp="1"/>
          </p:cNvSpPr>
          <p:nvPr>
            <p:ph type="body" idx="1"/>
          </p:nvPr>
        </p:nvSpPr>
        <p:spPr>
          <a:xfrm>
            <a:off x="3817955" y="370996"/>
            <a:ext cx="5054576" cy="1672116"/>
          </a:xfrm>
        </p:spPr>
        <p:txBody>
          <a:bodyPr vert="horz" lIns="91440" tIns="45720" rIns="91440" bIns="45720" rtlCol="0" anchor="ctr">
            <a:normAutofit/>
          </a:bodyPr>
          <a:lstStyle/>
          <a:p>
            <a:pPr marL="114300" indent="0" algn="ctr">
              <a:buFont typeface="Nunito"/>
              <a:buNone/>
            </a:pPr>
            <a:r>
              <a:rPr lang="en-US" dirty="0"/>
              <a:t>3 x 2 is the same as 2 x 3</a:t>
            </a:r>
          </a:p>
          <a:p>
            <a:pPr algn="ctr"/>
            <a:endParaRPr lang="en-US" dirty="0"/>
          </a:p>
          <a:p>
            <a:pPr marL="114300" indent="0" algn="ctr">
              <a:buFont typeface="Nunito"/>
              <a:buNone/>
            </a:pPr>
            <a:r>
              <a:rPr lang="en-US" dirty="0"/>
              <a:t>Children need to understand that multiplication can be completed in any order to produce the same answer. Sometimes this link needs to be made explicit. </a:t>
            </a:r>
            <a:endParaRPr lang="en-GB" dirty="0"/>
          </a:p>
          <a:p>
            <a:pPr algn="ctr" defTabSz="457200">
              <a:spcBef>
                <a:spcPts val="1000"/>
              </a:spcBef>
              <a:buSzPct val="80000"/>
              <a:buFont typeface="Wingdings 3" charset="2"/>
              <a:buChar char=""/>
            </a:pPr>
            <a:endParaRPr lang="en-US" dirty="0">
              <a:solidFill>
                <a:schemeClr val="tx1">
                  <a:lumMod val="75000"/>
                  <a:lumOff val="25000"/>
                </a:schemeClr>
              </a:solidFill>
              <a:ea typeface="+mn-ea"/>
              <a:cs typeface="+mn-cs"/>
            </a:endParaRPr>
          </a:p>
        </p:txBody>
      </p:sp>
      <p:sp>
        <p:nvSpPr>
          <p:cNvPr id="44" name="Slide Number Placeholder 3">
            <a:extLst>
              <a:ext uri="{FF2B5EF4-FFF2-40B4-BE49-F238E27FC236}">
                <a16:creationId xmlns:a16="http://schemas.microsoft.com/office/drawing/2014/main" id="{E4CD2E4D-11AD-4D31-8987-877AF3139536}"/>
              </a:ext>
            </a:extLst>
          </p:cNvPr>
          <p:cNvSpPr>
            <a:spLocks noGrp="1"/>
          </p:cNvSpPr>
          <p:nvPr>
            <p:ph type="sldNum" idx="12"/>
          </p:nvPr>
        </p:nvSpPr>
        <p:spPr>
          <a:xfrm>
            <a:off x="9664569" y="4648146"/>
            <a:ext cx="548700" cy="393600"/>
          </a:xfrm>
        </p:spPr>
        <p:txBody>
          <a:bodyPr/>
          <a:lstStyle/>
          <a:p>
            <a:fld id="{00000000-1234-1234-1234-123412341234}" type="slidenum">
              <a:rPr lang="en" sz="1600" smtClean="0"/>
              <a:pPr/>
              <a:t>12</a:t>
            </a:fld>
            <a:endParaRPr lang="en" sz="1600"/>
          </a:p>
        </p:txBody>
      </p:sp>
      <p:pic>
        <p:nvPicPr>
          <p:cNvPr id="45" name="Picture 2">
            <a:extLst>
              <a:ext uri="{FF2B5EF4-FFF2-40B4-BE49-F238E27FC236}">
                <a16:creationId xmlns:a16="http://schemas.microsoft.com/office/drawing/2014/main" id="{66CF3283-6931-4EEF-AC28-40A93719B1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4469" y="2517275"/>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a:extLst>
              <a:ext uri="{FF2B5EF4-FFF2-40B4-BE49-F238E27FC236}">
                <a16:creationId xmlns:a16="http://schemas.microsoft.com/office/drawing/2014/main" id="{E87769ED-13DF-4750-808D-8884B9B9F7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4469" y="3251732"/>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a:extLst>
              <a:ext uri="{FF2B5EF4-FFF2-40B4-BE49-F238E27FC236}">
                <a16:creationId xmlns:a16="http://schemas.microsoft.com/office/drawing/2014/main" id="{E84E092D-717F-4B12-AFCA-745ACE45ED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8869" y="2519450"/>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a:extLst>
              <a:ext uri="{FF2B5EF4-FFF2-40B4-BE49-F238E27FC236}">
                <a16:creationId xmlns:a16="http://schemas.microsoft.com/office/drawing/2014/main" id="{04C99720-B9CA-4E71-A8C4-0B3436B8B2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8869" y="3251732"/>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a:extLst>
              <a:ext uri="{FF2B5EF4-FFF2-40B4-BE49-F238E27FC236}">
                <a16:creationId xmlns:a16="http://schemas.microsoft.com/office/drawing/2014/main" id="{D27282F2-E9B2-4667-B629-39C6BCFCEF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3269" y="2517275"/>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a:extLst>
              <a:ext uri="{FF2B5EF4-FFF2-40B4-BE49-F238E27FC236}">
                <a16:creationId xmlns:a16="http://schemas.microsoft.com/office/drawing/2014/main" id="{C57A1A2F-5EE3-4544-8513-A39C719B2E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3269" y="3251732"/>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a:extLst>
              <a:ext uri="{FF2B5EF4-FFF2-40B4-BE49-F238E27FC236}">
                <a16:creationId xmlns:a16="http://schemas.microsoft.com/office/drawing/2014/main" id="{B0FAA048-6F2D-4A0A-B326-16E1005794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5283" y="2255213"/>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a:extLst>
              <a:ext uri="{FF2B5EF4-FFF2-40B4-BE49-F238E27FC236}">
                <a16:creationId xmlns:a16="http://schemas.microsoft.com/office/drawing/2014/main" id="{47E08674-8429-450F-A00A-9F49541D01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5283" y="2940140"/>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a:extLst>
              <a:ext uri="{FF2B5EF4-FFF2-40B4-BE49-F238E27FC236}">
                <a16:creationId xmlns:a16="http://schemas.microsoft.com/office/drawing/2014/main" id="{C77C53EF-A6B3-4BAD-A02D-5D0905D2DE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5283" y="362506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a:extLst>
              <a:ext uri="{FF2B5EF4-FFF2-40B4-BE49-F238E27FC236}">
                <a16:creationId xmlns:a16="http://schemas.microsoft.com/office/drawing/2014/main" id="{6DE81D0B-CD08-46A7-9324-93F08CEBD8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1187" y="2255213"/>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a:extLst>
              <a:ext uri="{FF2B5EF4-FFF2-40B4-BE49-F238E27FC236}">
                <a16:creationId xmlns:a16="http://schemas.microsoft.com/office/drawing/2014/main" id="{934690D8-EBB3-4005-AB73-DEE4291341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1187" y="2940140"/>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a:extLst>
              <a:ext uri="{FF2B5EF4-FFF2-40B4-BE49-F238E27FC236}">
                <a16:creationId xmlns:a16="http://schemas.microsoft.com/office/drawing/2014/main" id="{119E3FB7-B8D1-4246-BD2F-4FD143BF11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1187" y="3625067"/>
            <a:ext cx="602932" cy="602932"/>
          </a:xfrm>
          <a:prstGeom prst="rect">
            <a:avLst/>
          </a:prstGeom>
          <a:noFill/>
          <a:extLst>
            <a:ext uri="{909E8E84-426E-40DD-AFC4-6F175D3DCCD1}">
              <a14:hiddenFill xmlns:a14="http://schemas.microsoft.com/office/drawing/2010/main">
                <a:solidFill>
                  <a:srgbClr val="FFFFFF"/>
                </a:solidFill>
              </a14:hiddenFill>
            </a:ext>
          </a:extLst>
        </p:spPr>
      </p:pic>
      <p:sp>
        <p:nvSpPr>
          <p:cNvPr id="57" name="Text Placeholder 2">
            <a:extLst>
              <a:ext uri="{FF2B5EF4-FFF2-40B4-BE49-F238E27FC236}">
                <a16:creationId xmlns:a16="http://schemas.microsoft.com/office/drawing/2014/main" id="{09BC4998-3EC6-4640-8FB3-09F3F059BE29}"/>
              </a:ext>
            </a:extLst>
          </p:cNvPr>
          <p:cNvSpPr txBox="1">
            <a:spLocks/>
          </p:cNvSpPr>
          <p:nvPr/>
        </p:nvSpPr>
        <p:spPr>
          <a:xfrm>
            <a:off x="3453637" y="4005318"/>
            <a:ext cx="3382476" cy="4479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114300" indent="0" algn="ctr">
              <a:buFont typeface="Nunito"/>
              <a:buNone/>
            </a:pPr>
            <a:r>
              <a:rPr lang="en-US" dirty="0"/>
              <a:t>3 lots of 2 = 6</a:t>
            </a:r>
            <a:endParaRPr lang="en-GB" dirty="0"/>
          </a:p>
        </p:txBody>
      </p:sp>
      <p:sp>
        <p:nvSpPr>
          <p:cNvPr id="58" name="Text Placeholder 2">
            <a:extLst>
              <a:ext uri="{FF2B5EF4-FFF2-40B4-BE49-F238E27FC236}">
                <a16:creationId xmlns:a16="http://schemas.microsoft.com/office/drawing/2014/main" id="{9376BEF3-13BA-4E4E-B337-96CABB844EFD}"/>
              </a:ext>
            </a:extLst>
          </p:cNvPr>
          <p:cNvSpPr txBox="1">
            <a:spLocks/>
          </p:cNvSpPr>
          <p:nvPr/>
        </p:nvSpPr>
        <p:spPr>
          <a:xfrm>
            <a:off x="6096977" y="4309994"/>
            <a:ext cx="3382476" cy="4479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114300" indent="0" algn="ctr">
              <a:buFont typeface="Nunito"/>
              <a:buNone/>
            </a:pPr>
            <a:r>
              <a:rPr lang="en-US" dirty="0"/>
              <a:t>2 lots of 3 = 6</a:t>
            </a:r>
            <a:endParaRPr lang="en-GB" dirty="0"/>
          </a:p>
        </p:txBody>
      </p:sp>
    </p:spTree>
    <p:extLst>
      <p:ext uri="{BB962C8B-B14F-4D97-AF65-F5344CB8AC3E}">
        <p14:creationId xmlns:p14="http://schemas.microsoft.com/office/powerpoint/2010/main" val="3101528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65779281-7937-47A5-9678-B6FDAD972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33" name="Rectangle 32">
              <a:extLst>
                <a:ext uri="{FF2B5EF4-FFF2-40B4-BE49-F238E27FC236}">
                  <a16:creationId xmlns:a16="http://schemas.microsoft.com/office/drawing/2014/main" id="{3C6A5F94-EA1E-47C7-A6EE-BBF381891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Oval 33">
              <a:extLst>
                <a:ext uri="{FF2B5EF4-FFF2-40B4-BE49-F238E27FC236}">
                  <a16:creationId xmlns:a16="http://schemas.microsoft.com/office/drawing/2014/main" id="{A45E2F18-3105-4F3B-99FD-83B4793DA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Oval 34">
              <a:extLst>
                <a:ext uri="{FF2B5EF4-FFF2-40B4-BE49-F238E27FC236}">
                  <a16:creationId xmlns:a16="http://schemas.microsoft.com/office/drawing/2014/main" id="{1381AF66-114C-4563-B095-288F42CCB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6" name="Oval 35">
              <a:extLst>
                <a:ext uri="{FF2B5EF4-FFF2-40B4-BE49-F238E27FC236}">
                  <a16:creationId xmlns:a16="http://schemas.microsoft.com/office/drawing/2014/main" id="{747F9408-6CFC-4676-AD20-F02C796EB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7" name="Oval 36">
              <a:extLst>
                <a:ext uri="{FF2B5EF4-FFF2-40B4-BE49-F238E27FC236}">
                  <a16:creationId xmlns:a16="http://schemas.microsoft.com/office/drawing/2014/main" id="{A7ADB05A-D37F-413A-B91E-5BB1FF628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a:extLst>
                <a:ext uri="{FF2B5EF4-FFF2-40B4-BE49-F238E27FC236}">
                  <a16:creationId xmlns:a16="http://schemas.microsoft.com/office/drawing/2014/main" id="{8654F3E1-5DC0-4E84-B666-997F05FA07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Freeform 5">
              <a:extLst>
                <a:ext uri="{FF2B5EF4-FFF2-40B4-BE49-F238E27FC236}">
                  <a16:creationId xmlns:a16="http://schemas.microsoft.com/office/drawing/2014/main" id="{6705C03F-F9C3-432E-8D6A-7396A5D23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0" name="Freeform 5">
              <a:extLst>
                <a:ext uri="{FF2B5EF4-FFF2-40B4-BE49-F238E27FC236}">
                  <a16:creationId xmlns:a16="http://schemas.microsoft.com/office/drawing/2014/main" id="{A9832115-0F55-42D3-9A09-385BD837D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1" name="Freeform 5">
              <a:extLst>
                <a:ext uri="{FF2B5EF4-FFF2-40B4-BE49-F238E27FC236}">
                  <a16:creationId xmlns:a16="http://schemas.microsoft.com/office/drawing/2014/main" id="{E7DA4E2E-EF02-4DA8-B2D4-458977719B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3" name="Rectangle 42">
            <a:extLst>
              <a:ext uri="{FF2B5EF4-FFF2-40B4-BE49-F238E27FC236}">
                <a16:creationId xmlns:a16="http://schemas.microsoft.com/office/drawing/2014/main" id="{4E7CA534-C00D-4395-B324-C66C955E5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45" name="Rectangle 44">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48" name="Rectangle 47">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Oval 48">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0" name="Oval 49">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1" name="Oval 50">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2" name="Oval 51">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3" name="Oval 52">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4" name="Rectangle 53">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55"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56"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57"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6" name="Title 25">
            <a:extLst>
              <a:ext uri="{FF2B5EF4-FFF2-40B4-BE49-F238E27FC236}">
                <a16:creationId xmlns:a16="http://schemas.microsoft.com/office/drawing/2014/main" id="{AC1D64BF-999C-42A8-9BAE-FEE44F778A1A}"/>
              </a:ext>
            </a:extLst>
          </p:cNvPr>
          <p:cNvSpPr>
            <a:spLocks noGrp="1"/>
          </p:cNvSpPr>
          <p:nvPr>
            <p:ph type="title"/>
          </p:nvPr>
        </p:nvSpPr>
        <p:spPr>
          <a:xfrm>
            <a:off x="745565" y="847952"/>
            <a:ext cx="2506831" cy="3447595"/>
          </a:xfrm>
        </p:spPr>
        <p:txBody>
          <a:bodyPr vert="horz" lIns="91440" tIns="45720" rIns="91440" bIns="45720" rtlCol="0" anchor="ctr">
            <a:normAutofit/>
          </a:bodyPr>
          <a:lstStyle/>
          <a:p>
            <a:pPr algn="ctr" defTabSz="457200">
              <a:spcBef>
                <a:spcPct val="0"/>
              </a:spcBef>
            </a:pPr>
            <a:r>
              <a:rPr lang="en-GB" sz="2400" b="1" dirty="0">
                <a:solidFill>
                  <a:schemeClr val="bg1"/>
                </a:solidFill>
              </a:rPr>
              <a:t>Multiplication is the inverse of division</a:t>
            </a:r>
            <a:br>
              <a:rPr lang="en-GB" sz="2400" b="1" dirty="0">
                <a:solidFill>
                  <a:schemeClr val="bg1"/>
                </a:solidFill>
              </a:rPr>
            </a:br>
            <a:endParaRPr lang="en-US" sz="2400" b="1" dirty="0">
              <a:solidFill>
                <a:schemeClr val="bg1"/>
              </a:solidFill>
              <a:latin typeface="+mj-lt"/>
            </a:endParaRPr>
          </a:p>
        </p:txBody>
      </p:sp>
      <p:sp>
        <p:nvSpPr>
          <p:cNvPr id="27" name="Text Placeholder 26">
            <a:extLst>
              <a:ext uri="{FF2B5EF4-FFF2-40B4-BE49-F238E27FC236}">
                <a16:creationId xmlns:a16="http://schemas.microsoft.com/office/drawing/2014/main" id="{7A0490F8-0BAD-46E7-83FD-089B15174935}"/>
              </a:ext>
            </a:extLst>
          </p:cNvPr>
          <p:cNvSpPr>
            <a:spLocks noGrp="1"/>
          </p:cNvSpPr>
          <p:nvPr>
            <p:ph type="body" idx="1"/>
          </p:nvPr>
        </p:nvSpPr>
        <p:spPr>
          <a:xfrm>
            <a:off x="3680235" y="314235"/>
            <a:ext cx="5054577" cy="1727821"/>
          </a:xfrm>
        </p:spPr>
        <p:txBody>
          <a:bodyPr vert="horz" lIns="91440" tIns="45720" rIns="91440" bIns="45720" rtlCol="0" anchor="ctr">
            <a:normAutofit/>
          </a:bodyPr>
          <a:lstStyle/>
          <a:p>
            <a:pPr marL="114300" indent="0" algn="ctr">
              <a:buFont typeface="Nunito"/>
              <a:buNone/>
            </a:pPr>
            <a:r>
              <a:rPr lang="en-US" sz="1600" dirty="0"/>
              <a:t>20 ÷ 5 = 4 can be worked out because 5 x 4 = 20</a:t>
            </a:r>
          </a:p>
          <a:p>
            <a:pPr algn="ctr"/>
            <a:endParaRPr lang="en-US" sz="1600" dirty="0"/>
          </a:p>
          <a:p>
            <a:pPr marL="114300" indent="0" algn="ctr">
              <a:buFont typeface="Nunito"/>
              <a:buNone/>
            </a:pPr>
            <a:r>
              <a:rPr lang="en-US" sz="1600" dirty="0"/>
              <a:t>Using pictorial representations (such as arrays) is useful here for children to see the link between multiplication and division. </a:t>
            </a:r>
            <a:endParaRPr lang="en-GB" sz="1600" dirty="0"/>
          </a:p>
          <a:p>
            <a:pPr algn="ctr" defTabSz="457200">
              <a:spcBef>
                <a:spcPts val="1000"/>
              </a:spcBef>
              <a:buSzPct val="80000"/>
              <a:buFont typeface="Wingdings 3" charset="2"/>
              <a:buChar char=""/>
            </a:pPr>
            <a:endParaRPr lang="en-US" sz="1500" dirty="0">
              <a:solidFill>
                <a:schemeClr val="tx1">
                  <a:lumMod val="75000"/>
                  <a:lumOff val="25000"/>
                </a:schemeClr>
              </a:solidFill>
              <a:ea typeface="+mn-ea"/>
              <a:cs typeface="+mn-cs"/>
            </a:endParaRPr>
          </a:p>
        </p:txBody>
      </p:sp>
      <p:grpSp>
        <p:nvGrpSpPr>
          <p:cNvPr id="61" name="Group 60">
            <a:extLst>
              <a:ext uri="{FF2B5EF4-FFF2-40B4-BE49-F238E27FC236}">
                <a16:creationId xmlns:a16="http://schemas.microsoft.com/office/drawing/2014/main" id="{4C81FF39-BE25-44E7-8B3D-50568A3622F2}"/>
              </a:ext>
            </a:extLst>
          </p:cNvPr>
          <p:cNvGrpSpPr/>
          <p:nvPr/>
        </p:nvGrpSpPr>
        <p:grpSpPr>
          <a:xfrm>
            <a:off x="3891230" y="1920989"/>
            <a:ext cx="4211764" cy="2728510"/>
            <a:chOff x="623168" y="2328307"/>
            <a:chExt cx="4211764" cy="2728510"/>
          </a:xfrm>
        </p:grpSpPr>
        <p:pic>
          <p:nvPicPr>
            <p:cNvPr id="62" name="Picture 2">
              <a:extLst>
                <a:ext uri="{FF2B5EF4-FFF2-40B4-BE49-F238E27FC236}">
                  <a16:creationId xmlns:a16="http://schemas.microsoft.com/office/drawing/2014/main" id="{AA84B46B-81F6-4D1E-BD27-C0D85486A7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168" y="232830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a:extLst>
                <a:ext uri="{FF2B5EF4-FFF2-40B4-BE49-F238E27FC236}">
                  <a16:creationId xmlns:a16="http://schemas.microsoft.com/office/drawing/2014/main" id="{7C5D2810-8956-4299-A780-72F20EAD92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168" y="302988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a:extLst>
                <a:ext uri="{FF2B5EF4-FFF2-40B4-BE49-F238E27FC236}">
                  <a16:creationId xmlns:a16="http://schemas.microsoft.com/office/drawing/2014/main" id="{6CA3E0AC-EFAB-4607-BEF1-FAAC0AB183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168" y="373146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a:extLst>
                <a:ext uri="{FF2B5EF4-FFF2-40B4-BE49-F238E27FC236}">
                  <a16:creationId xmlns:a16="http://schemas.microsoft.com/office/drawing/2014/main" id="{008E9D59-793C-4700-B4E4-3CEBB2A68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168" y="443304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a:extLst>
                <a:ext uri="{FF2B5EF4-FFF2-40B4-BE49-F238E27FC236}">
                  <a16:creationId xmlns:a16="http://schemas.microsoft.com/office/drawing/2014/main" id="{8C001B4D-9CCD-402F-BEAA-33E14CF60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5376" y="232830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a:extLst>
                <a:ext uri="{FF2B5EF4-FFF2-40B4-BE49-F238E27FC236}">
                  <a16:creationId xmlns:a16="http://schemas.microsoft.com/office/drawing/2014/main" id="{4E0D99F9-4713-4657-8495-F4A8F4B389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5376" y="302988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a:extLst>
                <a:ext uri="{FF2B5EF4-FFF2-40B4-BE49-F238E27FC236}">
                  <a16:creationId xmlns:a16="http://schemas.microsoft.com/office/drawing/2014/main" id="{5C6A3025-4547-4423-BCB8-A04017605B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5376" y="373146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a:extLst>
                <a:ext uri="{FF2B5EF4-FFF2-40B4-BE49-F238E27FC236}">
                  <a16:creationId xmlns:a16="http://schemas.microsoft.com/office/drawing/2014/main" id="{FDC0973F-D0ED-4D4C-907F-681EA4E671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5376" y="443304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a:extLst>
                <a:ext uri="{FF2B5EF4-FFF2-40B4-BE49-F238E27FC236}">
                  <a16:creationId xmlns:a16="http://schemas.microsoft.com/office/drawing/2014/main" id="{F6659354-62DA-4A94-80EC-AE62EF0D4C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7584" y="232830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a:extLst>
                <a:ext uri="{FF2B5EF4-FFF2-40B4-BE49-F238E27FC236}">
                  <a16:creationId xmlns:a16="http://schemas.microsoft.com/office/drawing/2014/main" id="{01987FF6-BB5A-47A2-AA53-E144374B7E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7584" y="302988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a:extLst>
                <a:ext uri="{FF2B5EF4-FFF2-40B4-BE49-F238E27FC236}">
                  <a16:creationId xmlns:a16="http://schemas.microsoft.com/office/drawing/2014/main" id="{A4883C92-C351-4A0B-BE90-321CF73793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7584" y="373146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a:extLst>
                <a:ext uri="{FF2B5EF4-FFF2-40B4-BE49-F238E27FC236}">
                  <a16:creationId xmlns:a16="http://schemas.microsoft.com/office/drawing/2014/main" id="{FBF869E3-C7D2-4F11-8296-799C4845AD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7584" y="443304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a:extLst>
                <a:ext uri="{FF2B5EF4-FFF2-40B4-BE49-F238E27FC236}">
                  <a16:creationId xmlns:a16="http://schemas.microsoft.com/office/drawing/2014/main" id="{18C12665-1E21-456A-BBB5-1EFA7A8A94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9792" y="2334180"/>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a:extLst>
                <a:ext uri="{FF2B5EF4-FFF2-40B4-BE49-F238E27FC236}">
                  <a16:creationId xmlns:a16="http://schemas.microsoft.com/office/drawing/2014/main" id="{27CB4CCA-A4A6-4D62-B9EF-FA8F77279E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9792" y="3035760"/>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
              <a:extLst>
                <a:ext uri="{FF2B5EF4-FFF2-40B4-BE49-F238E27FC236}">
                  <a16:creationId xmlns:a16="http://schemas.microsoft.com/office/drawing/2014/main" id="{55A82198-4658-4297-B34A-AB01087B22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9792" y="3737340"/>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a:extLst>
                <a:ext uri="{FF2B5EF4-FFF2-40B4-BE49-F238E27FC236}">
                  <a16:creationId xmlns:a16="http://schemas.microsoft.com/office/drawing/2014/main" id="{9A59E808-13AF-4593-BFEE-C705F29CEC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9792" y="4438920"/>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a:extLst>
                <a:ext uri="{FF2B5EF4-FFF2-40B4-BE49-F238E27FC236}">
                  <a16:creationId xmlns:a16="http://schemas.microsoft.com/office/drawing/2014/main" id="{7E7B82FD-C813-4D65-9C12-0718D0FC66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2000" y="2349145"/>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a:extLst>
                <a:ext uri="{FF2B5EF4-FFF2-40B4-BE49-F238E27FC236}">
                  <a16:creationId xmlns:a16="http://schemas.microsoft.com/office/drawing/2014/main" id="{F2E70BA7-348B-49C9-A820-35E2237915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2000" y="3050725"/>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a:extLst>
                <a:ext uri="{FF2B5EF4-FFF2-40B4-BE49-F238E27FC236}">
                  <a16:creationId xmlns:a16="http://schemas.microsoft.com/office/drawing/2014/main" id="{0963111E-F627-4899-8B77-59470FF2DD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2000" y="3752305"/>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a:extLst>
                <a:ext uri="{FF2B5EF4-FFF2-40B4-BE49-F238E27FC236}">
                  <a16:creationId xmlns:a16="http://schemas.microsoft.com/office/drawing/2014/main" id="{B0B8FD75-4414-4247-93C8-4590AE1247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2000" y="4453885"/>
              <a:ext cx="602932" cy="6029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94656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7">
            <a:extLst>
              <a:ext uri="{FF2B5EF4-FFF2-40B4-BE49-F238E27FC236}">
                <a16:creationId xmlns:a16="http://schemas.microsoft.com/office/drawing/2014/main" id="{65779281-7937-47A5-9678-B6FDAD972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19" name="Rectangle 18">
              <a:extLst>
                <a:ext uri="{FF2B5EF4-FFF2-40B4-BE49-F238E27FC236}">
                  <a16:creationId xmlns:a16="http://schemas.microsoft.com/office/drawing/2014/main" id="{3C6A5F94-EA1E-47C7-A6EE-BBF381891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a:extLst>
                <a:ext uri="{FF2B5EF4-FFF2-40B4-BE49-F238E27FC236}">
                  <a16:creationId xmlns:a16="http://schemas.microsoft.com/office/drawing/2014/main" id="{A45E2F18-3105-4F3B-99FD-83B4793DA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id="{1381AF66-114C-4563-B095-288F42CCB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a:extLst>
                <a:ext uri="{FF2B5EF4-FFF2-40B4-BE49-F238E27FC236}">
                  <a16:creationId xmlns:a16="http://schemas.microsoft.com/office/drawing/2014/main" id="{747F9408-6CFC-4676-AD20-F02C796EB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a:extLst>
                <a:ext uri="{FF2B5EF4-FFF2-40B4-BE49-F238E27FC236}">
                  <a16:creationId xmlns:a16="http://schemas.microsoft.com/office/drawing/2014/main" id="{A7ADB05A-D37F-413A-B91E-5BB1FF628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a:extLst>
                <a:ext uri="{FF2B5EF4-FFF2-40B4-BE49-F238E27FC236}">
                  <a16:creationId xmlns:a16="http://schemas.microsoft.com/office/drawing/2014/main" id="{8654F3E1-5DC0-4E84-B666-997F05FA07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a:extLst>
                <a:ext uri="{FF2B5EF4-FFF2-40B4-BE49-F238E27FC236}">
                  <a16:creationId xmlns:a16="http://schemas.microsoft.com/office/drawing/2014/main" id="{6705C03F-F9C3-432E-8D6A-7396A5D23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6" name="Freeform 5">
              <a:extLst>
                <a:ext uri="{FF2B5EF4-FFF2-40B4-BE49-F238E27FC236}">
                  <a16:creationId xmlns:a16="http://schemas.microsoft.com/office/drawing/2014/main" id="{A9832115-0F55-42D3-9A09-385BD837D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7" name="Freeform 5">
              <a:extLst>
                <a:ext uri="{FF2B5EF4-FFF2-40B4-BE49-F238E27FC236}">
                  <a16:creationId xmlns:a16="http://schemas.microsoft.com/office/drawing/2014/main" id="{E7DA4E2E-EF02-4DA8-B2D4-458977719B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9" name="Rectangle 28">
            <a:extLst>
              <a:ext uri="{FF2B5EF4-FFF2-40B4-BE49-F238E27FC236}">
                <a16:creationId xmlns:a16="http://schemas.microsoft.com/office/drawing/2014/main" id="{4E7CA534-C00D-4395-B324-C66C955E5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31" name="Rectangle 3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34" name="Rectangle 33">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Oval 34">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6" name="Oval 35">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7" name="Oval 36">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2"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3"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6" name="Title 5">
            <a:extLst>
              <a:ext uri="{FF2B5EF4-FFF2-40B4-BE49-F238E27FC236}">
                <a16:creationId xmlns:a16="http://schemas.microsoft.com/office/drawing/2014/main" id="{CD98E501-A025-4A33-82E7-1DE82810A8D4}"/>
              </a:ext>
            </a:extLst>
          </p:cNvPr>
          <p:cNvSpPr>
            <a:spLocks noGrp="1"/>
          </p:cNvSpPr>
          <p:nvPr>
            <p:ph type="title"/>
          </p:nvPr>
        </p:nvSpPr>
        <p:spPr>
          <a:xfrm>
            <a:off x="745565" y="847952"/>
            <a:ext cx="2506831" cy="3447595"/>
          </a:xfrm>
        </p:spPr>
        <p:txBody>
          <a:bodyPr vert="horz" lIns="91440" tIns="45720" rIns="91440" bIns="45720" rtlCol="0" anchor="ctr">
            <a:normAutofit/>
          </a:bodyPr>
          <a:lstStyle/>
          <a:p>
            <a:pPr algn="ctr" defTabSz="457200">
              <a:spcBef>
                <a:spcPct val="0"/>
              </a:spcBef>
            </a:pPr>
            <a:r>
              <a:rPr lang="en-GB" sz="2400" b="1" dirty="0">
                <a:solidFill>
                  <a:schemeClr val="bg1"/>
                </a:solidFill>
              </a:rPr>
              <a:t>Number families</a:t>
            </a:r>
            <a:br>
              <a:rPr lang="en-GB" sz="2400" b="1" dirty="0">
                <a:solidFill>
                  <a:schemeClr val="bg1"/>
                </a:solidFill>
              </a:rPr>
            </a:br>
            <a:endParaRPr lang="en-US" sz="2400" b="1" dirty="0">
              <a:solidFill>
                <a:schemeClr val="bg1"/>
              </a:solidFill>
              <a:latin typeface="+mj-lt"/>
            </a:endParaRPr>
          </a:p>
        </p:txBody>
      </p:sp>
      <p:sp>
        <p:nvSpPr>
          <p:cNvPr id="13" name="Text Placeholder 12">
            <a:extLst>
              <a:ext uri="{FF2B5EF4-FFF2-40B4-BE49-F238E27FC236}">
                <a16:creationId xmlns:a16="http://schemas.microsoft.com/office/drawing/2014/main" id="{54803754-21E5-4CC1-B658-7702A6C50010}"/>
              </a:ext>
            </a:extLst>
          </p:cNvPr>
          <p:cNvSpPr>
            <a:spLocks noGrp="1"/>
          </p:cNvSpPr>
          <p:nvPr>
            <p:ph type="body" idx="1"/>
          </p:nvPr>
        </p:nvSpPr>
        <p:spPr>
          <a:xfrm>
            <a:off x="3967557" y="328134"/>
            <a:ext cx="4504901" cy="2686342"/>
          </a:xfrm>
        </p:spPr>
        <p:txBody>
          <a:bodyPr vert="horz" lIns="91440" tIns="45720" rIns="91440" bIns="45720" rtlCol="0" anchor="ctr">
            <a:normAutofit/>
          </a:bodyPr>
          <a:lstStyle/>
          <a:p>
            <a:pPr marL="114300" indent="0" algn="ctr">
              <a:buFont typeface="Nunito"/>
              <a:buNone/>
            </a:pPr>
            <a:r>
              <a:rPr lang="en-US" dirty="0"/>
              <a:t>4 x 5 = 20, 5 x 4 = 20, 20 ÷ 5 = 4, 20 ÷ 4 = 5</a:t>
            </a:r>
          </a:p>
          <a:p>
            <a:pPr marL="114300" indent="0" algn="ctr">
              <a:buFont typeface="Nunito"/>
              <a:buNone/>
            </a:pPr>
            <a:endParaRPr lang="en-US" dirty="0"/>
          </a:p>
          <a:p>
            <a:pPr marL="114300" indent="0" algn="ctr">
              <a:buFont typeface="Nunito"/>
              <a:buNone/>
            </a:pPr>
            <a:r>
              <a:rPr lang="en-US" dirty="0"/>
              <a:t>Due to their commutative understanding, children should also be able to see whole number families. For many children this will need to be pointed out and discussed. </a:t>
            </a:r>
          </a:p>
          <a:p>
            <a:pPr algn="ctr" defTabSz="457200">
              <a:spcBef>
                <a:spcPts val="1000"/>
              </a:spcBef>
              <a:buSzPct val="80000"/>
              <a:buFont typeface="Wingdings 3" charset="2"/>
              <a:buChar char=""/>
            </a:pPr>
            <a:endParaRPr lang="en-US" dirty="0">
              <a:solidFill>
                <a:schemeClr val="tx1">
                  <a:lumMod val="75000"/>
                  <a:lumOff val="25000"/>
                </a:schemeClr>
              </a:solidFill>
              <a:ea typeface="+mn-ea"/>
              <a:cs typeface="+mn-cs"/>
            </a:endParaRPr>
          </a:p>
        </p:txBody>
      </p:sp>
      <p:grpSp>
        <p:nvGrpSpPr>
          <p:cNvPr id="47" name="Group 46">
            <a:extLst>
              <a:ext uri="{FF2B5EF4-FFF2-40B4-BE49-F238E27FC236}">
                <a16:creationId xmlns:a16="http://schemas.microsoft.com/office/drawing/2014/main" id="{CE25A482-8C4B-4BFF-9D79-B2995CEF54E9}"/>
              </a:ext>
            </a:extLst>
          </p:cNvPr>
          <p:cNvGrpSpPr/>
          <p:nvPr/>
        </p:nvGrpSpPr>
        <p:grpSpPr>
          <a:xfrm>
            <a:off x="4983499" y="2904201"/>
            <a:ext cx="2311518" cy="1866261"/>
            <a:chOff x="3416241" y="2349122"/>
            <a:chExt cx="2311518" cy="1866261"/>
          </a:xfrm>
        </p:grpSpPr>
        <p:sp>
          <p:nvSpPr>
            <p:cNvPr id="48" name="Oval 47">
              <a:extLst>
                <a:ext uri="{FF2B5EF4-FFF2-40B4-BE49-F238E27FC236}">
                  <a16:creationId xmlns:a16="http://schemas.microsoft.com/office/drawing/2014/main" id="{7D5338A5-23EA-4AF7-9420-FF1D68445C7A}"/>
                </a:ext>
              </a:extLst>
            </p:cNvPr>
            <p:cNvSpPr/>
            <p:nvPr/>
          </p:nvSpPr>
          <p:spPr>
            <a:xfrm>
              <a:off x="4186747" y="2349122"/>
              <a:ext cx="770506" cy="7705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20</a:t>
              </a:r>
            </a:p>
          </p:txBody>
        </p:sp>
        <p:sp>
          <p:nvSpPr>
            <p:cNvPr id="49" name="Oval 48">
              <a:extLst>
                <a:ext uri="{FF2B5EF4-FFF2-40B4-BE49-F238E27FC236}">
                  <a16:creationId xmlns:a16="http://schemas.microsoft.com/office/drawing/2014/main" id="{514A6F28-D2E3-481B-839F-C3B3F814C9C1}"/>
                </a:ext>
              </a:extLst>
            </p:cNvPr>
            <p:cNvSpPr/>
            <p:nvPr/>
          </p:nvSpPr>
          <p:spPr>
            <a:xfrm>
              <a:off x="3416241" y="3444877"/>
              <a:ext cx="770506" cy="7705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4</a:t>
              </a:r>
            </a:p>
          </p:txBody>
        </p:sp>
        <p:sp>
          <p:nvSpPr>
            <p:cNvPr id="50" name="Oval 49">
              <a:extLst>
                <a:ext uri="{FF2B5EF4-FFF2-40B4-BE49-F238E27FC236}">
                  <a16:creationId xmlns:a16="http://schemas.microsoft.com/office/drawing/2014/main" id="{CA8CEB8F-B20E-476D-949E-6C814FE68689}"/>
                </a:ext>
              </a:extLst>
            </p:cNvPr>
            <p:cNvSpPr/>
            <p:nvPr/>
          </p:nvSpPr>
          <p:spPr>
            <a:xfrm>
              <a:off x="4957253" y="3444877"/>
              <a:ext cx="770506" cy="7705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5</a:t>
              </a:r>
            </a:p>
          </p:txBody>
        </p:sp>
        <p:cxnSp>
          <p:nvCxnSpPr>
            <p:cNvPr id="51" name="Straight Connector 50">
              <a:extLst>
                <a:ext uri="{FF2B5EF4-FFF2-40B4-BE49-F238E27FC236}">
                  <a16:creationId xmlns:a16="http://schemas.microsoft.com/office/drawing/2014/main" id="{E1A8231B-D949-41B1-85B5-A88F42F8E860}"/>
                </a:ext>
              </a:extLst>
            </p:cNvPr>
            <p:cNvCxnSpPr>
              <a:stCxn id="48" idx="3"/>
              <a:endCxn id="49" idx="0"/>
            </p:cNvCxnSpPr>
            <p:nvPr/>
          </p:nvCxnSpPr>
          <p:spPr>
            <a:xfrm flipH="1">
              <a:off x="3801494" y="3006790"/>
              <a:ext cx="498091" cy="438087"/>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9BA57B6E-2D47-4422-A357-3D1B7192A047}"/>
                </a:ext>
              </a:extLst>
            </p:cNvPr>
            <p:cNvCxnSpPr>
              <a:cxnSpLocks/>
              <a:stCxn id="48" idx="5"/>
              <a:endCxn id="50" idx="0"/>
            </p:cNvCxnSpPr>
            <p:nvPr/>
          </p:nvCxnSpPr>
          <p:spPr>
            <a:xfrm>
              <a:off x="4844415" y="3006790"/>
              <a:ext cx="498091" cy="438087"/>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B4915EAB-525D-405F-8ADF-044DAA5E3507}"/>
                </a:ext>
              </a:extLst>
            </p:cNvPr>
            <p:cNvCxnSpPr>
              <a:cxnSpLocks/>
              <a:stCxn id="49" idx="6"/>
              <a:endCxn id="50" idx="2"/>
            </p:cNvCxnSpPr>
            <p:nvPr/>
          </p:nvCxnSpPr>
          <p:spPr>
            <a:xfrm>
              <a:off x="4186747" y="3830130"/>
              <a:ext cx="770506" cy="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134222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65779281-7937-47A5-9678-B6FDAD972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38" name="Rectangle 37">
              <a:extLst>
                <a:ext uri="{FF2B5EF4-FFF2-40B4-BE49-F238E27FC236}">
                  <a16:creationId xmlns:a16="http://schemas.microsoft.com/office/drawing/2014/main" id="{3C6A5F94-EA1E-47C7-A6EE-BBF381891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Oval 38">
              <a:extLst>
                <a:ext uri="{FF2B5EF4-FFF2-40B4-BE49-F238E27FC236}">
                  <a16:creationId xmlns:a16="http://schemas.microsoft.com/office/drawing/2014/main" id="{A45E2F18-3105-4F3B-99FD-83B4793DA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Oval 39">
              <a:extLst>
                <a:ext uri="{FF2B5EF4-FFF2-40B4-BE49-F238E27FC236}">
                  <a16:creationId xmlns:a16="http://schemas.microsoft.com/office/drawing/2014/main" id="{1381AF66-114C-4563-B095-288F42CCB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Oval 40">
              <a:extLst>
                <a:ext uri="{FF2B5EF4-FFF2-40B4-BE49-F238E27FC236}">
                  <a16:creationId xmlns:a16="http://schemas.microsoft.com/office/drawing/2014/main" id="{747F9408-6CFC-4676-AD20-F02C796EB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2" name="Oval 41">
              <a:extLst>
                <a:ext uri="{FF2B5EF4-FFF2-40B4-BE49-F238E27FC236}">
                  <a16:creationId xmlns:a16="http://schemas.microsoft.com/office/drawing/2014/main" id="{A7ADB05A-D37F-413A-B91E-5BB1FF628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3" name="Oval 42">
              <a:extLst>
                <a:ext uri="{FF2B5EF4-FFF2-40B4-BE49-F238E27FC236}">
                  <a16:creationId xmlns:a16="http://schemas.microsoft.com/office/drawing/2014/main" id="{8654F3E1-5DC0-4E84-B666-997F05FA07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4" name="Freeform 5">
              <a:extLst>
                <a:ext uri="{FF2B5EF4-FFF2-40B4-BE49-F238E27FC236}">
                  <a16:creationId xmlns:a16="http://schemas.microsoft.com/office/drawing/2014/main" id="{6705C03F-F9C3-432E-8D6A-7396A5D23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5" name="Freeform 5">
              <a:extLst>
                <a:ext uri="{FF2B5EF4-FFF2-40B4-BE49-F238E27FC236}">
                  <a16:creationId xmlns:a16="http://schemas.microsoft.com/office/drawing/2014/main" id="{A9832115-0F55-42D3-9A09-385BD837D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6" name="Freeform 5">
              <a:extLst>
                <a:ext uri="{FF2B5EF4-FFF2-40B4-BE49-F238E27FC236}">
                  <a16:creationId xmlns:a16="http://schemas.microsoft.com/office/drawing/2014/main" id="{E7DA4E2E-EF02-4DA8-B2D4-458977719B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8" name="Rectangle 47">
            <a:extLst>
              <a:ext uri="{FF2B5EF4-FFF2-40B4-BE49-F238E27FC236}">
                <a16:creationId xmlns:a16="http://schemas.microsoft.com/office/drawing/2014/main" id="{4E7CA534-C00D-4395-B324-C66C955E5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50" name="Rectangle 49">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53" name="Rectangle 52">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4" name="Oval 53">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5" name="Oval 54">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6" name="Oval 55">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7" name="Oval 56">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8" name="Oval 57">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9" name="Rectangle 58">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60"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61"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62"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9" name="Title 28">
            <a:extLst>
              <a:ext uri="{FF2B5EF4-FFF2-40B4-BE49-F238E27FC236}">
                <a16:creationId xmlns:a16="http://schemas.microsoft.com/office/drawing/2014/main" id="{FDF35D68-ED16-4DFD-A859-A39DE4DCA63D}"/>
              </a:ext>
            </a:extLst>
          </p:cNvPr>
          <p:cNvSpPr>
            <a:spLocks noGrp="1"/>
          </p:cNvSpPr>
          <p:nvPr>
            <p:ph type="title"/>
          </p:nvPr>
        </p:nvSpPr>
        <p:spPr>
          <a:xfrm>
            <a:off x="745565" y="847952"/>
            <a:ext cx="2506831" cy="3447595"/>
          </a:xfrm>
        </p:spPr>
        <p:txBody>
          <a:bodyPr vert="horz" lIns="91440" tIns="45720" rIns="91440" bIns="45720" rtlCol="0" anchor="ctr">
            <a:normAutofit/>
          </a:bodyPr>
          <a:lstStyle/>
          <a:p>
            <a:pPr algn="ctr" defTabSz="457200">
              <a:spcBef>
                <a:spcPct val="0"/>
              </a:spcBef>
            </a:pPr>
            <a:r>
              <a:rPr lang="en-GB" sz="2400" b="1" dirty="0">
                <a:solidFill>
                  <a:schemeClr val="bg1"/>
                </a:solidFill>
              </a:rPr>
              <a:t>Using known facts</a:t>
            </a:r>
            <a:br>
              <a:rPr lang="en-GB" sz="2400" b="1" dirty="0">
                <a:solidFill>
                  <a:schemeClr val="bg1"/>
                </a:solidFill>
              </a:rPr>
            </a:br>
            <a:endParaRPr lang="en-US" sz="2400" b="1" dirty="0">
              <a:solidFill>
                <a:schemeClr val="bg1"/>
              </a:solidFill>
              <a:latin typeface="+mj-lt"/>
            </a:endParaRPr>
          </a:p>
        </p:txBody>
      </p:sp>
      <p:sp>
        <p:nvSpPr>
          <p:cNvPr id="32" name="Text Placeholder 31">
            <a:extLst>
              <a:ext uri="{FF2B5EF4-FFF2-40B4-BE49-F238E27FC236}">
                <a16:creationId xmlns:a16="http://schemas.microsoft.com/office/drawing/2014/main" id="{E734EF13-7D8F-4B96-BC41-2BA28E5816CF}"/>
              </a:ext>
            </a:extLst>
          </p:cNvPr>
          <p:cNvSpPr>
            <a:spLocks noGrp="1"/>
          </p:cNvSpPr>
          <p:nvPr>
            <p:ph type="body" idx="1"/>
          </p:nvPr>
        </p:nvSpPr>
        <p:spPr>
          <a:xfrm>
            <a:off x="4254005" y="341935"/>
            <a:ext cx="4126961" cy="2114549"/>
          </a:xfrm>
        </p:spPr>
        <p:txBody>
          <a:bodyPr vert="horz" lIns="91440" tIns="45720" rIns="91440" bIns="45720" rtlCol="0" anchor="ctr">
            <a:normAutofit/>
          </a:bodyPr>
          <a:lstStyle/>
          <a:p>
            <a:pPr marL="114300" indent="0" algn="ctr">
              <a:buFont typeface="Nunito"/>
              <a:buNone/>
            </a:pPr>
            <a:r>
              <a:rPr lang="en-US" dirty="0"/>
              <a:t>4 x 6 = ?</a:t>
            </a:r>
          </a:p>
          <a:p>
            <a:pPr marL="114300" indent="0" algn="ctr">
              <a:buFont typeface="Nunito"/>
              <a:buNone/>
            </a:pPr>
            <a:r>
              <a:rPr lang="en-US" dirty="0"/>
              <a:t>I know 4 x 5 = 20</a:t>
            </a:r>
          </a:p>
          <a:p>
            <a:pPr marL="114300" indent="0" algn="ctr">
              <a:buFont typeface="Nunito"/>
              <a:buNone/>
            </a:pPr>
            <a:r>
              <a:rPr lang="en-US" dirty="0"/>
              <a:t>Therefore, 20 + 4 = 24</a:t>
            </a:r>
          </a:p>
          <a:p>
            <a:pPr marL="114300" indent="0" algn="ctr">
              <a:buFont typeface="Nunito"/>
              <a:buNone/>
            </a:pPr>
            <a:endParaRPr lang="en-US" dirty="0"/>
          </a:p>
          <a:p>
            <a:pPr marL="114300" indent="0" algn="ctr">
              <a:buFont typeface="Nunito"/>
              <a:buNone/>
            </a:pPr>
            <a:r>
              <a:rPr lang="en-US" dirty="0"/>
              <a:t>By using known facts from ‘easier’ times tables, children should be able to find answers with increasing speed. </a:t>
            </a:r>
          </a:p>
          <a:p>
            <a:pPr algn="ctr" defTabSz="457200">
              <a:spcBef>
                <a:spcPts val="1000"/>
              </a:spcBef>
              <a:buSzPct val="80000"/>
              <a:buFont typeface="Wingdings 3" charset="2"/>
              <a:buChar char=""/>
            </a:pPr>
            <a:endParaRPr lang="en-US" dirty="0">
              <a:solidFill>
                <a:schemeClr val="tx1">
                  <a:lumMod val="75000"/>
                  <a:lumOff val="25000"/>
                </a:schemeClr>
              </a:solidFill>
              <a:ea typeface="+mn-ea"/>
              <a:cs typeface="+mn-cs"/>
            </a:endParaRPr>
          </a:p>
        </p:txBody>
      </p:sp>
      <p:grpSp>
        <p:nvGrpSpPr>
          <p:cNvPr id="66" name="Group 65">
            <a:extLst>
              <a:ext uri="{FF2B5EF4-FFF2-40B4-BE49-F238E27FC236}">
                <a16:creationId xmlns:a16="http://schemas.microsoft.com/office/drawing/2014/main" id="{4B59FD16-9BE3-4F98-A96C-01687106A5FA}"/>
              </a:ext>
            </a:extLst>
          </p:cNvPr>
          <p:cNvGrpSpPr/>
          <p:nvPr/>
        </p:nvGrpSpPr>
        <p:grpSpPr>
          <a:xfrm>
            <a:off x="4085656" y="2569313"/>
            <a:ext cx="4562168" cy="1847231"/>
            <a:chOff x="2198555" y="2571750"/>
            <a:chExt cx="4562168" cy="1847231"/>
          </a:xfrm>
        </p:grpSpPr>
        <p:pic>
          <p:nvPicPr>
            <p:cNvPr id="67" name="Picture 6">
              <a:extLst>
                <a:ext uri="{FF2B5EF4-FFF2-40B4-BE49-F238E27FC236}">
                  <a16:creationId xmlns:a16="http://schemas.microsoft.com/office/drawing/2014/main" id="{10AAA14D-D436-46A9-B0CA-E9BD88FC83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8555" y="2571750"/>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
              <a:extLst>
                <a:ext uri="{FF2B5EF4-FFF2-40B4-BE49-F238E27FC236}">
                  <a16:creationId xmlns:a16="http://schemas.microsoft.com/office/drawing/2014/main" id="{891A549E-551B-4898-8EAD-346B42D696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8424" y="2571752"/>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a:extLst>
                <a:ext uri="{FF2B5EF4-FFF2-40B4-BE49-F238E27FC236}">
                  <a16:creationId xmlns:a16="http://schemas.microsoft.com/office/drawing/2014/main" id="{F2C62704-803C-4894-8675-AB83F652BE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293" y="2571751"/>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69">
              <a:extLst>
                <a:ext uri="{FF2B5EF4-FFF2-40B4-BE49-F238E27FC236}">
                  <a16:creationId xmlns:a16="http://schemas.microsoft.com/office/drawing/2014/main" id="{DEBD2E80-9F6B-4044-B113-31C112276E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8162" y="2571750"/>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6">
              <a:extLst>
                <a:ext uri="{FF2B5EF4-FFF2-40B4-BE49-F238E27FC236}">
                  <a16:creationId xmlns:a16="http://schemas.microsoft.com/office/drawing/2014/main" id="{5DA6F966-E51F-48DD-9226-C09C16EC37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8555" y="2941197"/>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6">
              <a:extLst>
                <a:ext uri="{FF2B5EF4-FFF2-40B4-BE49-F238E27FC236}">
                  <a16:creationId xmlns:a16="http://schemas.microsoft.com/office/drawing/2014/main" id="{79876B40-63E6-417B-9424-4F32C2F7B5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8424" y="2941199"/>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F46E3FC7-1CE1-4D99-A69C-2D0411FC93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293" y="2941198"/>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73">
              <a:extLst>
                <a:ext uri="{FF2B5EF4-FFF2-40B4-BE49-F238E27FC236}">
                  <a16:creationId xmlns:a16="http://schemas.microsoft.com/office/drawing/2014/main" id="{4850CD1C-74FA-43E2-AC48-838C99ED7E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8162" y="2941197"/>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6">
              <a:extLst>
                <a:ext uri="{FF2B5EF4-FFF2-40B4-BE49-F238E27FC236}">
                  <a16:creationId xmlns:a16="http://schemas.microsoft.com/office/drawing/2014/main" id="{AFC1DFFA-AFA3-4872-BAAD-86A976419C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8555" y="3310644"/>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6">
              <a:extLst>
                <a:ext uri="{FF2B5EF4-FFF2-40B4-BE49-F238E27FC236}">
                  <a16:creationId xmlns:a16="http://schemas.microsoft.com/office/drawing/2014/main" id="{9731D2D9-F22E-485E-849B-5312AC3938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8424" y="3310646"/>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a:extLst>
                <a:ext uri="{FF2B5EF4-FFF2-40B4-BE49-F238E27FC236}">
                  <a16:creationId xmlns:a16="http://schemas.microsoft.com/office/drawing/2014/main" id="{F41B925E-E797-4D8D-80AD-E9AD829CCE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293" y="3310645"/>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7">
              <a:extLst>
                <a:ext uri="{FF2B5EF4-FFF2-40B4-BE49-F238E27FC236}">
                  <a16:creationId xmlns:a16="http://schemas.microsoft.com/office/drawing/2014/main" id="{058B84A5-065C-46B4-87B0-27BE1C466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8162" y="3310644"/>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6">
              <a:extLst>
                <a:ext uri="{FF2B5EF4-FFF2-40B4-BE49-F238E27FC236}">
                  <a16:creationId xmlns:a16="http://schemas.microsoft.com/office/drawing/2014/main" id="{AAD44093-B866-4B35-8D66-9A7AEDCA67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8555" y="3680089"/>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6">
              <a:extLst>
                <a:ext uri="{FF2B5EF4-FFF2-40B4-BE49-F238E27FC236}">
                  <a16:creationId xmlns:a16="http://schemas.microsoft.com/office/drawing/2014/main" id="{5328927A-0013-4FAE-ABF5-54EAFB8EF6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8424" y="3680091"/>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80">
              <a:extLst>
                <a:ext uri="{FF2B5EF4-FFF2-40B4-BE49-F238E27FC236}">
                  <a16:creationId xmlns:a16="http://schemas.microsoft.com/office/drawing/2014/main" id="{57878F57-F131-4826-9B3D-FC844298DD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293" y="3680090"/>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a:extLst>
                <a:ext uri="{FF2B5EF4-FFF2-40B4-BE49-F238E27FC236}">
                  <a16:creationId xmlns:a16="http://schemas.microsoft.com/office/drawing/2014/main" id="{774049F9-6749-4A9E-AC53-D612BCFB58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8162" y="3680089"/>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6">
              <a:extLst>
                <a:ext uri="{FF2B5EF4-FFF2-40B4-BE49-F238E27FC236}">
                  <a16:creationId xmlns:a16="http://schemas.microsoft.com/office/drawing/2014/main" id="{D39ADD4A-B623-4080-9D0E-AC5C357672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8555" y="4049532"/>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6">
              <a:extLst>
                <a:ext uri="{FF2B5EF4-FFF2-40B4-BE49-F238E27FC236}">
                  <a16:creationId xmlns:a16="http://schemas.microsoft.com/office/drawing/2014/main" id="{B9E9D96E-EA34-44D9-B5F6-62394E5274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8424" y="4049534"/>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84">
              <a:extLst>
                <a:ext uri="{FF2B5EF4-FFF2-40B4-BE49-F238E27FC236}">
                  <a16:creationId xmlns:a16="http://schemas.microsoft.com/office/drawing/2014/main" id="{A7C26683-08B2-4951-8D2D-40A4667DC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293" y="4049533"/>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85">
              <a:extLst>
                <a:ext uri="{FF2B5EF4-FFF2-40B4-BE49-F238E27FC236}">
                  <a16:creationId xmlns:a16="http://schemas.microsoft.com/office/drawing/2014/main" id="{6750A6CA-AD62-4F8A-8D19-E802FEBD2D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8162" y="4049532"/>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6">
              <a:extLst>
                <a:ext uri="{FF2B5EF4-FFF2-40B4-BE49-F238E27FC236}">
                  <a16:creationId xmlns:a16="http://schemas.microsoft.com/office/drawing/2014/main" id="{2C8C34FF-1C90-491D-91BD-A62C5D895F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1669" y="3304874"/>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6">
              <a:extLst>
                <a:ext uri="{FF2B5EF4-FFF2-40B4-BE49-F238E27FC236}">
                  <a16:creationId xmlns:a16="http://schemas.microsoft.com/office/drawing/2014/main" id="{1A3C8C42-0F5E-4929-BE44-2E69C941E8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1538" y="3304876"/>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88">
              <a:extLst>
                <a:ext uri="{FF2B5EF4-FFF2-40B4-BE49-F238E27FC236}">
                  <a16:creationId xmlns:a16="http://schemas.microsoft.com/office/drawing/2014/main" id="{46DC3EF1-2F36-4EBC-AF9D-3F7E925A26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1407" y="3304875"/>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89">
              <a:extLst>
                <a:ext uri="{FF2B5EF4-FFF2-40B4-BE49-F238E27FC236}">
                  <a16:creationId xmlns:a16="http://schemas.microsoft.com/office/drawing/2014/main" id="{DAF97BBC-D0E2-4E6C-B533-703FDA83E2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1276" y="3304874"/>
              <a:ext cx="369447" cy="369447"/>
            </a:xfrm>
            <a:prstGeom prst="rect">
              <a:avLst/>
            </a:prstGeom>
            <a:noFill/>
            <a:extLst>
              <a:ext uri="{909E8E84-426E-40DD-AFC4-6F175D3DCCD1}">
                <a14:hiddenFill xmlns:a14="http://schemas.microsoft.com/office/drawing/2010/main">
                  <a:solidFill>
                    <a:srgbClr val="FFFFFF"/>
                  </a:solidFill>
                </a14:hiddenFill>
              </a:ext>
            </a:extLst>
          </p:spPr>
        </p:pic>
        <p:sp>
          <p:nvSpPr>
            <p:cNvPr id="91" name="TextBox 90">
              <a:extLst>
                <a:ext uri="{FF2B5EF4-FFF2-40B4-BE49-F238E27FC236}">
                  <a16:creationId xmlns:a16="http://schemas.microsoft.com/office/drawing/2014/main" id="{B5FECFB2-A557-4339-A866-E0D2E8E36E99}"/>
                </a:ext>
              </a:extLst>
            </p:cNvPr>
            <p:cNvSpPr txBox="1"/>
            <p:nvPr/>
          </p:nvSpPr>
          <p:spPr>
            <a:xfrm>
              <a:off x="4340173" y="3372312"/>
              <a:ext cx="282000" cy="338554"/>
            </a:xfrm>
            <a:prstGeom prst="rect">
              <a:avLst/>
            </a:prstGeom>
            <a:noFill/>
          </p:spPr>
          <p:txBody>
            <a:bodyPr wrap="square">
              <a:spAutoFit/>
            </a:bodyPr>
            <a:lstStyle/>
            <a:p>
              <a:pPr algn="ctr"/>
              <a:r>
                <a:rPr lang="en-US" sz="1600" dirty="0"/>
                <a:t>+</a:t>
              </a:r>
              <a:endParaRPr lang="en-GB" sz="1600" dirty="0"/>
            </a:p>
          </p:txBody>
        </p:sp>
      </p:grpSp>
    </p:spTree>
    <p:extLst>
      <p:ext uri="{BB962C8B-B14F-4D97-AF65-F5344CB8AC3E}">
        <p14:creationId xmlns:p14="http://schemas.microsoft.com/office/powerpoint/2010/main" val="3281244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5779281-7937-47A5-9678-B6FDAD972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10" name="Rectangle 9">
              <a:extLst>
                <a:ext uri="{FF2B5EF4-FFF2-40B4-BE49-F238E27FC236}">
                  <a16:creationId xmlns:a16="http://schemas.microsoft.com/office/drawing/2014/main" id="{3C6A5F94-EA1E-47C7-A6EE-BBF381891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A45E2F18-3105-4F3B-99FD-83B4793DA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1381AF66-114C-4563-B095-288F42CCB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747F9408-6CFC-4676-AD20-F02C796EB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A7ADB05A-D37F-413A-B91E-5BB1FF628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8654F3E1-5DC0-4E84-B666-997F05FA07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6705C03F-F9C3-432E-8D6A-7396A5D23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A9832115-0F55-42D3-9A09-385BD837D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E7DA4E2E-EF02-4DA8-B2D4-458977719B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9">
            <a:extLst>
              <a:ext uri="{FF2B5EF4-FFF2-40B4-BE49-F238E27FC236}">
                <a16:creationId xmlns:a16="http://schemas.microsoft.com/office/drawing/2014/main" id="{4E7CA534-C00D-4395-B324-C66C955E5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25" name="Rectangle 24">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Oval 25">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Oval 26">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3"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4"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A157280D-EFC0-4AB9-A74A-08707D7237F9}"/>
              </a:ext>
            </a:extLst>
          </p:cNvPr>
          <p:cNvSpPr>
            <a:spLocks noGrp="1"/>
          </p:cNvSpPr>
          <p:nvPr>
            <p:ph type="title"/>
          </p:nvPr>
        </p:nvSpPr>
        <p:spPr>
          <a:xfrm>
            <a:off x="745565" y="847952"/>
            <a:ext cx="2506831" cy="3447595"/>
          </a:xfrm>
        </p:spPr>
        <p:txBody>
          <a:bodyPr vert="horz" lIns="91440" tIns="45720" rIns="91440" bIns="45720" rtlCol="0" anchor="ctr">
            <a:normAutofit/>
          </a:bodyPr>
          <a:lstStyle/>
          <a:p>
            <a:pPr algn="ctr" defTabSz="457200">
              <a:spcBef>
                <a:spcPct val="0"/>
              </a:spcBef>
            </a:pPr>
            <a:r>
              <a:rPr lang="en-US" sz="2400" b="1" dirty="0">
                <a:solidFill>
                  <a:schemeClr val="bg1"/>
                </a:solidFill>
                <a:latin typeface="+mj-lt"/>
              </a:rPr>
              <a:t>Ways to support times table knowledge </a:t>
            </a:r>
          </a:p>
        </p:txBody>
      </p:sp>
      <p:sp>
        <p:nvSpPr>
          <p:cNvPr id="3" name="Text Placeholder 2">
            <a:extLst>
              <a:ext uri="{FF2B5EF4-FFF2-40B4-BE49-F238E27FC236}">
                <a16:creationId xmlns:a16="http://schemas.microsoft.com/office/drawing/2014/main" id="{C3582925-B54C-4F24-A90A-6FDAB54DFFDA}"/>
              </a:ext>
            </a:extLst>
          </p:cNvPr>
          <p:cNvSpPr>
            <a:spLocks noGrp="1"/>
          </p:cNvSpPr>
          <p:nvPr>
            <p:ph type="body" idx="1"/>
          </p:nvPr>
        </p:nvSpPr>
        <p:spPr>
          <a:xfrm>
            <a:off x="3967557" y="328134"/>
            <a:ext cx="4755610" cy="4465744"/>
          </a:xfrm>
        </p:spPr>
        <p:txBody>
          <a:bodyPr vert="horz" lIns="91440" tIns="45720" rIns="91440" bIns="45720" rtlCol="0" anchor="ctr">
            <a:normAutofit fontScale="92500" lnSpcReduction="10000"/>
          </a:bodyPr>
          <a:lstStyle/>
          <a:p>
            <a:pPr defTabSz="457200">
              <a:lnSpc>
                <a:spcPct val="90000"/>
              </a:lnSpc>
              <a:spcBef>
                <a:spcPts val="1000"/>
              </a:spcBef>
              <a:buSzPct val="80000"/>
              <a:buFont typeface="Wingdings 3" charset="2"/>
              <a:buChar char=""/>
            </a:pPr>
            <a:r>
              <a:rPr lang="en-US" dirty="0">
                <a:solidFill>
                  <a:schemeClr val="tx1">
                    <a:lumMod val="75000"/>
                    <a:lumOff val="25000"/>
                  </a:schemeClr>
                </a:solidFill>
                <a:ea typeface="+mn-ea"/>
                <a:cs typeface="+mn-cs"/>
              </a:rPr>
              <a:t>Use Times Tables Rockstars for 10-15 minutes each day. If you require your child’s login in please speak to your class teacher. When selecting the school please ensure you select </a:t>
            </a:r>
            <a:r>
              <a:rPr lang="en-US" dirty="0" err="1">
                <a:solidFill>
                  <a:schemeClr val="tx1">
                    <a:lumMod val="75000"/>
                    <a:lumOff val="25000"/>
                  </a:schemeClr>
                </a:solidFill>
                <a:ea typeface="+mn-ea"/>
                <a:cs typeface="+mn-cs"/>
              </a:rPr>
              <a:t>Larkrise</a:t>
            </a:r>
            <a:r>
              <a:rPr lang="en-US" dirty="0">
                <a:solidFill>
                  <a:schemeClr val="tx1">
                    <a:lumMod val="75000"/>
                    <a:lumOff val="25000"/>
                  </a:schemeClr>
                </a:solidFill>
                <a:ea typeface="+mn-ea"/>
                <a:cs typeface="+mn-cs"/>
              </a:rPr>
              <a:t> Primary School, Chelmsford. </a:t>
            </a:r>
          </a:p>
          <a:p>
            <a:pPr marL="114300" indent="0" defTabSz="457200">
              <a:lnSpc>
                <a:spcPct val="90000"/>
              </a:lnSpc>
              <a:spcBef>
                <a:spcPts val="1000"/>
              </a:spcBef>
              <a:buSzPct val="80000"/>
              <a:buNone/>
            </a:pPr>
            <a:r>
              <a:rPr lang="en-US" dirty="0">
                <a:solidFill>
                  <a:schemeClr val="accent4">
                    <a:lumMod val="75000"/>
                  </a:schemeClr>
                </a:solidFill>
                <a:ea typeface="+mn-ea"/>
                <a:cs typeface="+mn-cs"/>
                <a:hlinkClick r:id="rId3">
                  <a:extLst>
                    <a:ext uri="{A12FA001-AC4F-418D-AE19-62706E023703}">
                      <ahyp:hlinkClr xmlns:ahyp="http://schemas.microsoft.com/office/drawing/2018/hyperlinkcolor" val="tx"/>
                    </a:ext>
                  </a:extLst>
                </a:hlinkClick>
              </a:rPr>
              <a:t>https://play.ttrockstars.com/</a:t>
            </a:r>
            <a:r>
              <a:rPr lang="en-US" dirty="0">
                <a:solidFill>
                  <a:schemeClr val="accent4">
                    <a:lumMod val="75000"/>
                  </a:schemeClr>
                </a:solidFill>
                <a:ea typeface="+mn-ea"/>
                <a:cs typeface="+mn-cs"/>
              </a:rPr>
              <a:t> </a:t>
            </a:r>
          </a:p>
          <a:p>
            <a:pPr marL="114300" indent="0" defTabSz="457200">
              <a:lnSpc>
                <a:spcPct val="90000"/>
              </a:lnSpc>
              <a:spcBef>
                <a:spcPts val="1000"/>
              </a:spcBef>
              <a:buSzPct val="80000"/>
              <a:buFont typeface="Wingdings 3" charset="2"/>
              <a:buChar char=""/>
            </a:pPr>
            <a:endParaRPr lang="en-US" dirty="0">
              <a:solidFill>
                <a:schemeClr val="tx1">
                  <a:lumMod val="75000"/>
                  <a:lumOff val="25000"/>
                </a:schemeClr>
              </a:solidFill>
              <a:ea typeface="+mn-ea"/>
              <a:cs typeface="+mn-cs"/>
            </a:endParaRPr>
          </a:p>
          <a:p>
            <a:pPr defTabSz="457200">
              <a:lnSpc>
                <a:spcPct val="90000"/>
              </a:lnSpc>
              <a:spcBef>
                <a:spcPts val="1000"/>
              </a:spcBef>
              <a:buSzPct val="80000"/>
              <a:buFont typeface="Wingdings 3" charset="2"/>
              <a:buChar char=""/>
            </a:pPr>
            <a:r>
              <a:rPr lang="en-US" dirty="0">
                <a:solidFill>
                  <a:schemeClr val="tx1">
                    <a:lumMod val="75000"/>
                    <a:lumOff val="25000"/>
                  </a:schemeClr>
                </a:solidFill>
                <a:ea typeface="+mn-ea"/>
                <a:cs typeface="+mn-cs"/>
              </a:rPr>
              <a:t>Use any of the following websites to practise. </a:t>
            </a:r>
          </a:p>
          <a:p>
            <a:pPr marL="114300" indent="0" defTabSz="457200">
              <a:lnSpc>
                <a:spcPct val="90000"/>
              </a:lnSpc>
              <a:spcBef>
                <a:spcPts val="1000"/>
              </a:spcBef>
              <a:buSzPct val="80000"/>
              <a:buNone/>
            </a:pPr>
            <a:r>
              <a:rPr lang="en-US" dirty="0">
                <a:solidFill>
                  <a:schemeClr val="accent4">
                    <a:lumMod val="75000"/>
                  </a:schemeClr>
                </a:solidFill>
                <a:ea typeface="+mn-ea"/>
                <a:cs typeface="+mn-cs"/>
                <a:hlinkClick r:id="rId4">
                  <a:extLst>
                    <a:ext uri="{A12FA001-AC4F-418D-AE19-62706E023703}">
                      <ahyp:hlinkClr xmlns:ahyp="http://schemas.microsoft.com/office/drawing/2018/hyperlinkcolor" val="tx"/>
                    </a:ext>
                  </a:extLst>
                </a:hlinkClick>
              </a:rPr>
              <a:t>https://mathsframe.co.uk/en/resources/resource/477/Multiplication-Tables-Check</a:t>
            </a:r>
            <a:r>
              <a:rPr lang="en-US" dirty="0">
                <a:solidFill>
                  <a:schemeClr val="accent4">
                    <a:lumMod val="75000"/>
                  </a:schemeClr>
                </a:solidFill>
                <a:ea typeface="+mn-ea"/>
                <a:cs typeface="+mn-cs"/>
              </a:rPr>
              <a:t> </a:t>
            </a:r>
          </a:p>
          <a:p>
            <a:pPr marL="114300" indent="0" defTabSz="457200">
              <a:lnSpc>
                <a:spcPct val="90000"/>
              </a:lnSpc>
              <a:spcBef>
                <a:spcPts val="1000"/>
              </a:spcBef>
              <a:buSzPct val="80000"/>
              <a:buNone/>
            </a:pPr>
            <a:endParaRPr lang="en-US" dirty="0">
              <a:solidFill>
                <a:schemeClr val="accent4">
                  <a:lumMod val="75000"/>
                </a:schemeClr>
              </a:solidFill>
              <a:ea typeface="+mn-ea"/>
              <a:cs typeface="+mn-cs"/>
            </a:endParaRPr>
          </a:p>
          <a:p>
            <a:pPr marL="114300" indent="0" defTabSz="457200">
              <a:lnSpc>
                <a:spcPct val="90000"/>
              </a:lnSpc>
              <a:spcBef>
                <a:spcPts val="1000"/>
              </a:spcBef>
              <a:buSzPct val="80000"/>
              <a:buNone/>
            </a:pPr>
            <a:r>
              <a:rPr lang="en-US" dirty="0">
                <a:solidFill>
                  <a:schemeClr val="accent4">
                    <a:lumMod val="75000"/>
                  </a:schemeClr>
                </a:solidFill>
                <a:ea typeface="+mn-ea"/>
                <a:cs typeface="+mn-cs"/>
                <a:hlinkClick r:id="rId5">
                  <a:extLst>
                    <a:ext uri="{A12FA001-AC4F-418D-AE19-62706E023703}">
                      <ahyp:hlinkClr xmlns:ahyp="http://schemas.microsoft.com/office/drawing/2018/hyperlinkcolor" val="tx"/>
                    </a:ext>
                  </a:extLst>
                </a:hlinkClick>
              </a:rPr>
              <a:t>https://www.themathsfactor.com/times-tables-check/pinpoint/#/</a:t>
            </a:r>
            <a:endParaRPr lang="en-US" dirty="0">
              <a:solidFill>
                <a:schemeClr val="accent4">
                  <a:lumMod val="75000"/>
                </a:schemeClr>
              </a:solidFill>
              <a:ea typeface="+mn-ea"/>
              <a:cs typeface="+mn-cs"/>
            </a:endParaRPr>
          </a:p>
          <a:p>
            <a:pPr marL="114300" indent="0" defTabSz="457200">
              <a:lnSpc>
                <a:spcPct val="90000"/>
              </a:lnSpc>
              <a:spcBef>
                <a:spcPts val="1000"/>
              </a:spcBef>
              <a:buSzPct val="80000"/>
              <a:buNone/>
            </a:pPr>
            <a:endParaRPr lang="en-US" dirty="0">
              <a:solidFill>
                <a:schemeClr val="accent4">
                  <a:lumMod val="75000"/>
                </a:schemeClr>
              </a:solidFill>
              <a:ea typeface="+mn-ea"/>
              <a:cs typeface="+mn-cs"/>
            </a:endParaRPr>
          </a:p>
          <a:p>
            <a:pPr marL="114300" indent="0" defTabSz="457200">
              <a:lnSpc>
                <a:spcPct val="90000"/>
              </a:lnSpc>
              <a:spcBef>
                <a:spcPts val="1000"/>
              </a:spcBef>
              <a:buSzPct val="80000"/>
              <a:buNone/>
            </a:pPr>
            <a:r>
              <a:rPr lang="en-US" dirty="0">
                <a:solidFill>
                  <a:schemeClr val="accent4">
                    <a:lumMod val="75000"/>
                  </a:schemeClr>
                </a:solidFill>
                <a:ea typeface="+mn-ea"/>
                <a:cs typeface="+mn-cs"/>
                <a:hlinkClick r:id="rId6">
                  <a:extLst>
                    <a:ext uri="{A12FA001-AC4F-418D-AE19-62706E023703}">
                      <ahyp:hlinkClr xmlns:ahyp="http://schemas.microsoft.com/office/drawing/2018/hyperlinkcolor" val="tx"/>
                    </a:ext>
                  </a:extLst>
                </a:hlinkClick>
              </a:rPr>
              <a:t>https://www.timestables.co.uk/multiplication-tables-check/</a:t>
            </a:r>
            <a:r>
              <a:rPr lang="en-US" dirty="0">
                <a:solidFill>
                  <a:schemeClr val="accent4">
                    <a:lumMod val="75000"/>
                  </a:schemeClr>
                </a:solidFill>
                <a:ea typeface="+mn-ea"/>
                <a:cs typeface="+mn-cs"/>
              </a:rPr>
              <a:t> </a:t>
            </a:r>
          </a:p>
          <a:p>
            <a:pPr marL="114300" indent="0" defTabSz="457200">
              <a:lnSpc>
                <a:spcPct val="90000"/>
              </a:lnSpc>
              <a:spcBef>
                <a:spcPts val="1000"/>
              </a:spcBef>
              <a:buSzPct val="80000"/>
              <a:buFont typeface="Wingdings 3" charset="2"/>
              <a:buChar char=""/>
            </a:pPr>
            <a:endParaRPr lang="en-US" dirty="0">
              <a:solidFill>
                <a:schemeClr val="tx1">
                  <a:lumMod val="75000"/>
                  <a:lumOff val="25000"/>
                </a:schemeClr>
              </a:solidFill>
              <a:ea typeface="+mn-ea"/>
              <a:cs typeface="+mn-cs"/>
            </a:endParaRPr>
          </a:p>
        </p:txBody>
      </p:sp>
      <p:sp>
        <p:nvSpPr>
          <p:cNvPr id="4" name="Slide Number Placeholder 3">
            <a:extLst>
              <a:ext uri="{FF2B5EF4-FFF2-40B4-BE49-F238E27FC236}">
                <a16:creationId xmlns:a16="http://schemas.microsoft.com/office/drawing/2014/main" id="{C4679699-2AB2-4E78-998D-1594796407EB}"/>
              </a:ext>
            </a:extLst>
          </p:cNvPr>
          <p:cNvSpPr>
            <a:spLocks noGrp="1"/>
          </p:cNvSpPr>
          <p:nvPr>
            <p:ph type="sldNum" idx="12"/>
          </p:nvPr>
        </p:nvSpPr>
        <p:spPr>
          <a:xfrm>
            <a:off x="8094518" y="4793878"/>
            <a:ext cx="628649" cy="228599"/>
          </a:xfrm>
        </p:spPr>
        <p:txBody>
          <a:bodyPr vert="horz" lIns="91440" tIns="45720" rIns="91440" bIns="45720" rtlCol="0" anchor="ctr">
            <a:normAutofit/>
          </a:bodyPr>
          <a:lstStyle/>
          <a:p>
            <a:pPr algn="r">
              <a:lnSpc>
                <a:spcPct val="90000"/>
              </a:lnSpc>
              <a:spcAft>
                <a:spcPts val="600"/>
              </a:spcAft>
            </a:pPr>
            <a:fld id="{00000000-1234-1234-1234-123412341234}" type="slidenum">
              <a:rPr lang="en-US" sz="400">
                <a:solidFill>
                  <a:schemeClr val="accent1"/>
                </a:solidFill>
              </a:rPr>
              <a:pPr algn="r">
                <a:lnSpc>
                  <a:spcPct val="90000"/>
                </a:lnSpc>
                <a:spcAft>
                  <a:spcPts val="600"/>
                </a:spcAft>
              </a:pPr>
              <a:t>16</a:t>
            </a:fld>
            <a:endParaRPr lang="en-US" sz="400">
              <a:solidFill>
                <a:schemeClr val="accent1"/>
              </a:solidFill>
            </a:endParaRPr>
          </a:p>
        </p:txBody>
      </p:sp>
    </p:spTree>
    <p:extLst>
      <p:ext uri="{BB962C8B-B14F-4D97-AF65-F5344CB8AC3E}">
        <p14:creationId xmlns:p14="http://schemas.microsoft.com/office/powerpoint/2010/main" val="3264309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5779281-7937-47A5-9678-B6FDAD972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10" name="Rectangle 9">
              <a:extLst>
                <a:ext uri="{FF2B5EF4-FFF2-40B4-BE49-F238E27FC236}">
                  <a16:creationId xmlns:a16="http://schemas.microsoft.com/office/drawing/2014/main" id="{3C6A5F94-EA1E-47C7-A6EE-BBF381891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A45E2F18-3105-4F3B-99FD-83B4793DA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1381AF66-114C-4563-B095-288F42CCB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747F9408-6CFC-4676-AD20-F02C796EB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A7ADB05A-D37F-413A-B91E-5BB1FF628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8654F3E1-5DC0-4E84-B666-997F05FA07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6705C03F-F9C3-432E-8D6A-7396A5D23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A9832115-0F55-42D3-9A09-385BD837D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E7DA4E2E-EF02-4DA8-B2D4-458977719B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9">
            <a:extLst>
              <a:ext uri="{FF2B5EF4-FFF2-40B4-BE49-F238E27FC236}">
                <a16:creationId xmlns:a16="http://schemas.microsoft.com/office/drawing/2014/main" id="{4E7CA534-C00D-4395-B324-C66C955E5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25" name="Rectangle 24">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Oval 25">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Oval 26">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3"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4"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B7FC0585-3A52-4807-99CA-3D27B4E24174}"/>
              </a:ext>
            </a:extLst>
          </p:cNvPr>
          <p:cNvSpPr>
            <a:spLocks noGrp="1"/>
          </p:cNvSpPr>
          <p:nvPr>
            <p:ph type="title"/>
          </p:nvPr>
        </p:nvSpPr>
        <p:spPr>
          <a:xfrm>
            <a:off x="745565" y="847952"/>
            <a:ext cx="2506831" cy="3447595"/>
          </a:xfrm>
        </p:spPr>
        <p:txBody>
          <a:bodyPr vert="horz" lIns="91440" tIns="45720" rIns="91440" bIns="45720" rtlCol="0" anchor="ctr">
            <a:normAutofit/>
          </a:bodyPr>
          <a:lstStyle/>
          <a:p>
            <a:pPr algn="ctr" defTabSz="457200">
              <a:spcBef>
                <a:spcPct val="0"/>
              </a:spcBef>
            </a:pPr>
            <a:r>
              <a:rPr lang="en-US" sz="2400" b="1" dirty="0">
                <a:solidFill>
                  <a:schemeClr val="bg1"/>
                </a:solidFill>
                <a:latin typeface="+mj-lt"/>
              </a:rPr>
              <a:t>How best to prepare your child for the check</a:t>
            </a:r>
          </a:p>
        </p:txBody>
      </p:sp>
      <p:sp>
        <p:nvSpPr>
          <p:cNvPr id="3" name="Text Placeholder 2">
            <a:extLst>
              <a:ext uri="{FF2B5EF4-FFF2-40B4-BE49-F238E27FC236}">
                <a16:creationId xmlns:a16="http://schemas.microsoft.com/office/drawing/2014/main" id="{EDA67E56-F426-4278-A0D4-FFF762DCDFC7}"/>
              </a:ext>
            </a:extLst>
          </p:cNvPr>
          <p:cNvSpPr>
            <a:spLocks noGrp="1"/>
          </p:cNvSpPr>
          <p:nvPr>
            <p:ph type="body" idx="1"/>
          </p:nvPr>
        </p:nvSpPr>
        <p:spPr>
          <a:xfrm>
            <a:off x="3967557" y="328134"/>
            <a:ext cx="4978909" cy="4465744"/>
          </a:xfrm>
        </p:spPr>
        <p:txBody>
          <a:bodyPr vert="horz" lIns="91440" tIns="45720" rIns="91440" bIns="45720" rtlCol="0" anchor="ctr">
            <a:noAutofit/>
          </a:bodyPr>
          <a:lstStyle/>
          <a:p>
            <a:pPr defTabSz="457200">
              <a:lnSpc>
                <a:spcPct val="90000"/>
              </a:lnSpc>
              <a:spcBef>
                <a:spcPts val="1000"/>
              </a:spcBef>
              <a:buSzPct val="80000"/>
              <a:buFont typeface="Wingdings 3" charset="2"/>
              <a:buChar char=""/>
            </a:pPr>
            <a:r>
              <a:rPr lang="en-US" dirty="0">
                <a:solidFill>
                  <a:schemeClr val="tx1">
                    <a:lumMod val="75000"/>
                    <a:lumOff val="25000"/>
                  </a:schemeClr>
                </a:solidFill>
                <a:ea typeface="+mn-ea"/>
                <a:cs typeface="+mn-cs"/>
              </a:rPr>
              <a:t>Remind them that the check should last no more than 5 minutes.</a:t>
            </a:r>
          </a:p>
          <a:p>
            <a:pPr defTabSz="457200">
              <a:lnSpc>
                <a:spcPct val="90000"/>
              </a:lnSpc>
              <a:spcBef>
                <a:spcPts val="1000"/>
              </a:spcBef>
              <a:buSzPct val="80000"/>
              <a:buFont typeface="Wingdings 3" charset="2"/>
              <a:buChar char=""/>
            </a:pPr>
            <a:endParaRPr lang="en-US" dirty="0">
              <a:solidFill>
                <a:schemeClr val="tx1">
                  <a:lumMod val="75000"/>
                  <a:lumOff val="25000"/>
                </a:schemeClr>
              </a:solidFill>
              <a:ea typeface="+mn-ea"/>
              <a:cs typeface="+mn-cs"/>
            </a:endParaRPr>
          </a:p>
          <a:p>
            <a:pPr defTabSz="457200">
              <a:lnSpc>
                <a:spcPct val="90000"/>
              </a:lnSpc>
              <a:spcBef>
                <a:spcPts val="1000"/>
              </a:spcBef>
              <a:buSzPct val="80000"/>
              <a:buFont typeface="Wingdings 3" charset="2"/>
              <a:buChar char=""/>
            </a:pPr>
            <a:r>
              <a:rPr lang="en-US" dirty="0">
                <a:solidFill>
                  <a:schemeClr val="tx1">
                    <a:lumMod val="75000"/>
                    <a:lumOff val="25000"/>
                  </a:schemeClr>
                </a:solidFill>
                <a:ea typeface="+mn-ea"/>
                <a:cs typeface="+mn-cs"/>
              </a:rPr>
              <a:t>If you want to go over times tables, make them fun.</a:t>
            </a:r>
          </a:p>
          <a:p>
            <a:pPr defTabSz="457200">
              <a:lnSpc>
                <a:spcPct val="90000"/>
              </a:lnSpc>
              <a:spcBef>
                <a:spcPts val="1000"/>
              </a:spcBef>
              <a:buSzPct val="80000"/>
              <a:buFont typeface="Wingdings 3" charset="2"/>
              <a:buChar char=""/>
            </a:pPr>
            <a:endParaRPr lang="en-US" dirty="0">
              <a:solidFill>
                <a:schemeClr val="tx1">
                  <a:lumMod val="75000"/>
                  <a:lumOff val="25000"/>
                </a:schemeClr>
              </a:solidFill>
              <a:ea typeface="+mn-ea"/>
              <a:cs typeface="+mn-cs"/>
            </a:endParaRPr>
          </a:p>
          <a:p>
            <a:pPr marL="457200" marR="0" lvl="0" indent="-342900" defTabSz="457200" fontAlgn="auto">
              <a:lnSpc>
                <a:spcPct val="90000"/>
              </a:lnSpc>
              <a:spcBef>
                <a:spcPts val="1000"/>
              </a:spcBef>
              <a:buSzPct val="80000"/>
              <a:buFont typeface="Wingdings 3" charset="2"/>
              <a:buChar char=""/>
              <a:tabLst/>
              <a:defRPr/>
            </a:pPr>
            <a:r>
              <a:rPr kumimoji="0" lang="en-US" u="none" strike="noStrike" cap="none" spc="0" normalizeH="0" baseline="0" noProof="0" dirty="0">
                <a:ln>
                  <a:noFill/>
                </a:ln>
                <a:solidFill>
                  <a:schemeClr val="tx1">
                    <a:lumMod val="75000"/>
                    <a:lumOff val="25000"/>
                  </a:schemeClr>
                </a:solidFill>
                <a:effectLst/>
                <a:uLnTx/>
                <a:uFillTx/>
                <a:ea typeface="+mn-ea"/>
                <a:cs typeface="+mn-cs"/>
                <a:sym typeface="Nunito"/>
              </a:rPr>
              <a:t>If you have any concerns, talk to your child’s teacher. </a:t>
            </a:r>
          </a:p>
          <a:p>
            <a:pPr marL="457200" marR="0" lvl="0" indent="-342900" defTabSz="457200" fontAlgn="auto">
              <a:lnSpc>
                <a:spcPct val="90000"/>
              </a:lnSpc>
              <a:spcBef>
                <a:spcPts val="1000"/>
              </a:spcBef>
              <a:buSzPct val="80000"/>
              <a:buFont typeface="Wingdings 3" charset="2"/>
              <a:buChar char=""/>
              <a:tabLst/>
              <a:defRPr/>
            </a:pPr>
            <a:endParaRPr kumimoji="0" lang="en-US" u="none" strike="noStrike" cap="none" spc="0" normalizeH="0" baseline="0" noProof="0" dirty="0">
              <a:ln>
                <a:noFill/>
              </a:ln>
              <a:solidFill>
                <a:schemeClr val="tx1">
                  <a:lumMod val="75000"/>
                  <a:lumOff val="25000"/>
                </a:schemeClr>
              </a:solidFill>
              <a:effectLst/>
              <a:uLnTx/>
              <a:uFillTx/>
              <a:ea typeface="+mn-ea"/>
              <a:cs typeface="+mn-cs"/>
              <a:sym typeface="Nunito"/>
            </a:endParaRPr>
          </a:p>
          <a:p>
            <a:pPr marL="457200" marR="0" lvl="0" indent="-342900" defTabSz="457200" fontAlgn="auto">
              <a:lnSpc>
                <a:spcPct val="90000"/>
              </a:lnSpc>
              <a:spcBef>
                <a:spcPts val="1000"/>
              </a:spcBef>
              <a:buSzPct val="80000"/>
              <a:buFont typeface="Wingdings 3" charset="2"/>
              <a:buChar char=""/>
              <a:tabLst/>
              <a:defRPr/>
            </a:pPr>
            <a:r>
              <a:rPr lang="en-US" dirty="0">
                <a:solidFill>
                  <a:schemeClr val="tx1">
                    <a:lumMod val="75000"/>
                    <a:lumOff val="25000"/>
                  </a:schemeClr>
                </a:solidFill>
                <a:ea typeface="+mn-ea"/>
                <a:cs typeface="+mn-cs"/>
              </a:rPr>
              <a:t>If your child has any concerns, encourage them to talk to a trusted adult (for example, yourself, their teacher).</a:t>
            </a:r>
          </a:p>
          <a:p>
            <a:pPr marL="457200" marR="0" lvl="0" indent="-342900" defTabSz="457200" fontAlgn="auto">
              <a:lnSpc>
                <a:spcPct val="90000"/>
              </a:lnSpc>
              <a:spcBef>
                <a:spcPts val="1000"/>
              </a:spcBef>
              <a:buSzPct val="80000"/>
              <a:buFont typeface="Wingdings 3" charset="2"/>
              <a:buChar char=""/>
              <a:tabLst/>
              <a:defRPr/>
            </a:pPr>
            <a:endParaRPr lang="en-US" dirty="0">
              <a:solidFill>
                <a:schemeClr val="tx1">
                  <a:lumMod val="75000"/>
                  <a:lumOff val="25000"/>
                </a:schemeClr>
              </a:solidFill>
              <a:ea typeface="+mn-ea"/>
              <a:cs typeface="+mn-cs"/>
            </a:endParaRPr>
          </a:p>
        </p:txBody>
      </p:sp>
      <p:sp>
        <p:nvSpPr>
          <p:cNvPr id="4" name="Slide Number Placeholder 3">
            <a:extLst>
              <a:ext uri="{FF2B5EF4-FFF2-40B4-BE49-F238E27FC236}">
                <a16:creationId xmlns:a16="http://schemas.microsoft.com/office/drawing/2014/main" id="{CB94E921-B44C-4A0D-81C0-F1CF77A5B892}"/>
              </a:ext>
            </a:extLst>
          </p:cNvPr>
          <p:cNvSpPr>
            <a:spLocks noGrp="1"/>
          </p:cNvSpPr>
          <p:nvPr>
            <p:ph type="sldNum" idx="12"/>
          </p:nvPr>
        </p:nvSpPr>
        <p:spPr>
          <a:xfrm>
            <a:off x="8094518" y="4793878"/>
            <a:ext cx="628649" cy="228599"/>
          </a:xfrm>
        </p:spPr>
        <p:txBody>
          <a:bodyPr vert="horz" lIns="91440" tIns="45720" rIns="91440" bIns="45720" rtlCol="0" anchor="ctr">
            <a:normAutofit/>
          </a:bodyPr>
          <a:lstStyle/>
          <a:p>
            <a:pPr algn="r">
              <a:lnSpc>
                <a:spcPct val="90000"/>
              </a:lnSpc>
              <a:spcAft>
                <a:spcPts val="600"/>
              </a:spcAft>
            </a:pPr>
            <a:fld id="{00000000-1234-1234-1234-123412341234}" type="slidenum">
              <a:rPr lang="en-US" sz="400">
                <a:solidFill>
                  <a:schemeClr val="accent1"/>
                </a:solidFill>
              </a:rPr>
              <a:pPr algn="r">
                <a:lnSpc>
                  <a:spcPct val="90000"/>
                </a:lnSpc>
                <a:spcAft>
                  <a:spcPts val="600"/>
                </a:spcAft>
              </a:pPr>
              <a:t>17</a:t>
            </a:fld>
            <a:endParaRPr lang="en-US" sz="400">
              <a:solidFill>
                <a:schemeClr val="accent1"/>
              </a:solidFill>
            </a:endParaRPr>
          </a:p>
        </p:txBody>
      </p:sp>
    </p:spTree>
    <p:extLst>
      <p:ext uri="{BB962C8B-B14F-4D97-AF65-F5344CB8AC3E}">
        <p14:creationId xmlns:p14="http://schemas.microsoft.com/office/powerpoint/2010/main" val="17607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5779281-7937-47A5-9678-B6FDAD972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10" name="Rectangle 9">
              <a:extLst>
                <a:ext uri="{FF2B5EF4-FFF2-40B4-BE49-F238E27FC236}">
                  <a16:creationId xmlns:a16="http://schemas.microsoft.com/office/drawing/2014/main" id="{3C6A5F94-EA1E-47C7-A6EE-BBF381891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A45E2F18-3105-4F3B-99FD-83B4793DA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1381AF66-114C-4563-B095-288F42CCB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747F9408-6CFC-4676-AD20-F02C796EB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A7ADB05A-D37F-413A-B91E-5BB1FF628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8654F3E1-5DC0-4E84-B666-997F05FA07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6705C03F-F9C3-432E-8D6A-7396A5D23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A9832115-0F55-42D3-9A09-385BD837D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E7DA4E2E-EF02-4DA8-B2D4-458977719B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9">
            <a:extLst>
              <a:ext uri="{FF2B5EF4-FFF2-40B4-BE49-F238E27FC236}">
                <a16:creationId xmlns:a16="http://schemas.microsoft.com/office/drawing/2014/main" id="{4E7CA534-C00D-4395-B324-C66C955E5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25" name="Rectangle 24">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Oval 25">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Oval 26">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3"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4"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2D2650BF-B9C6-4553-84DF-2AA0BE7807F6}"/>
              </a:ext>
            </a:extLst>
          </p:cNvPr>
          <p:cNvSpPr>
            <a:spLocks noGrp="1"/>
          </p:cNvSpPr>
          <p:nvPr>
            <p:ph type="title"/>
          </p:nvPr>
        </p:nvSpPr>
        <p:spPr>
          <a:xfrm>
            <a:off x="745565" y="847952"/>
            <a:ext cx="2506831" cy="3447595"/>
          </a:xfrm>
        </p:spPr>
        <p:txBody>
          <a:bodyPr vert="horz" lIns="91440" tIns="45720" rIns="91440" bIns="45720" rtlCol="0" anchor="ctr">
            <a:normAutofit/>
          </a:bodyPr>
          <a:lstStyle/>
          <a:p>
            <a:pPr algn="ctr" defTabSz="457200">
              <a:spcBef>
                <a:spcPct val="0"/>
              </a:spcBef>
            </a:pPr>
            <a:r>
              <a:rPr lang="en-US" sz="2400" b="1" dirty="0">
                <a:solidFill>
                  <a:schemeClr val="bg1"/>
                </a:solidFill>
                <a:latin typeface="+mj-lt"/>
              </a:rPr>
              <a:t>Any questions?</a:t>
            </a:r>
          </a:p>
        </p:txBody>
      </p:sp>
      <p:sp>
        <p:nvSpPr>
          <p:cNvPr id="3" name="Text Placeholder 2">
            <a:extLst>
              <a:ext uri="{FF2B5EF4-FFF2-40B4-BE49-F238E27FC236}">
                <a16:creationId xmlns:a16="http://schemas.microsoft.com/office/drawing/2014/main" id="{91BEDE06-602D-4AE1-8236-B32C109C698F}"/>
              </a:ext>
            </a:extLst>
          </p:cNvPr>
          <p:cNvSpPr>
            <a:spLocks noGrp="1"/>
          </p:cNvSpPr>
          <p:nvPr>
            <p:ph type="body" idx="1"/>
          </p:nvPr>
        </p:nvSpPr>
        <p:spPr>
          <a:xfrm>
            <a:off x="3967557" y="328134"/>
            <a:ext cx="4126961" cy="4465744"/>
          </a:xfrm>
        </p:spPr>
        <p:txBody>
          <a:bodyPr vert="horz" lIns="91440" tIns="45720" rIns="91440" bIns="45720" rtlCol="0" anchor="ctr">
            <a:normAutofit/>
          </a:bodyPr>
          <a:lstStyle/>
          <a:p>
            <a:pPr defTabSz="457200">
              <a:spcBef>
                <a:spcPts val="1000"/>
              </a:spcBef>
              <a:buSzPct val="80000"/>
              <a:buFont typeface="Wingdings 3" charset="2"/>
              <a:buChar char=""/>
            </a:pPr>
            <a:r>
              <a:rPr lang="en-US" dirty="0">
                <a:solidFill>
                  <a:schemeClr val="tx1">
                    <a:lumMod val="75000"/>
                    <a:lumOff val="25000"/>
                  </a:schemeClr>
                </a:solidFill>
                <a:ea typeface="+mn-ea"/>
                <a:cs typeface="+mn-cs"/>
              </a:rPr>
              <a:t>If you have any questions regarding the Multiplication Tables Check please speak to: </a:t>
            </a:r>
          </a:p>
          <a:p>
            <a:pPr defTabSz="457200">
              <a:spcBef>
                <a:spcPts val="1000"/>
              </a:spcBef>
              <a:buSzPct val="80000"/>
              <a:buFont typeface="Wingdings 3" charset="2"/>
              <a:buChar char=""/>
            </a:pPr>
            <a:endParaRPr lang="en-US" dirty="0">
              <a:solidFill>
                <a:schemeClr val="tx1">
                  <a:lumMod val="75000"/>
                  <a:lumOff val="25000"/>
                </a:schemeClr>
              </a:solidFill>
              <a:ea typeface="+mn-ea"/>
              <a:cs typeface="+mn-cs"/>
            </a:endParaRPr>
          </a:p>
          <a:p>
            <a:pPr defTabSz="457200">
              <a:spcBef>
                <a:spcPts val="1000"/>
              </a:spcBef>
              <a:buSzPct val="80000"/>
              <a:buFont typeface="Wingdings 3" charset="2"/>
              <a:buChar char=""/>
            </a:pPr>
            <a:r>
              <a:rPr lang="en-US" dirty="0" err="1">
                <a:solidFill>
                  <a:schemeClr val="tx1">
                    <a:lumMod val="75000"/>
                    <a:lumOff val="25000"/>
                  </a:schemeClr>
                </a:solidFill>
                <a:ea typeface="+mn-ea"/>
                <a:cs typeface="+mn-cs"/>
              </a:rPr>
              <a:t>Ms</a:t>
            </a:r>
            <a:r>
              <a:rPr lang="en-US" dirty="0">
                <a:solidFill>
                  <a:schemeClr val="tx1">
                    <a:lumMod val="75000"/>
                    <a:lumOff val="25000"/>
                  </a:schemeClr>
                </a:solidFill>
                <a:ea typeface="+mn-ea"/>
                <a:cs typeface="+mn-cs"/>
              </a:rPr>
              <a:t> Allen- Headteacher</a:t>
            </a:r>
          </a:p>
          <a:p>
            <a:pPr defTabSz="457200">
              <a:spcBef>
                <a:spcPts val="1000"/>
              </a:spcBef>
              <a:buSzPct val="80000"/>
              <a:buFont typeface="Wingdings 3" charset="2"/>
              <a:buChar char=""/>
            </a:pPr>
            <a:endParaRPr lang="en-US" dirty="0">
              <a:solidFill>
                <a:schemeClr val="tx1">
                  <a:lumMod val="75000"/>
                  <a:lumOff val="25000"/>
                </a:schemeClr>
              </a:solidFill>
              <a:ea typeface="+mn-ea"/>
              <a:cs typeface="+mn-cs"/>
            </a:endParaRPr>
          </a:p>
          <a:p>
            <a:pPr defTabSz="457200">
              <a:spcBef>
                <a:spcPts val="1000"/>
              </a:spcBef>
              <a:buSzPct val="80000"/>
              <a:buFont typeface="Wingdings 3" charset="2"/>
              <a:buChar char=""/>
            </a:pPr>
            <a:r>
              <a:rPr lang="en-US" dirty="0">
                <a:solidFill>
                  <a:schemeClr val="tx1">
                    <a:lumMod val="75000"/>
                    <a:lumOff val="25000"/>
                  </a:schemeClr>
                </a:solidFill>
                <a:ea typeface="+mn-ea"/>
                <a:cs typeface="+mn-cs"/>
              </a:rPr>
              <a:t>Miss Bowers- Class Teacher</a:t>
            </a:r>
          </a:p>
          <a:p>
            <a:pPr defTabSz="457200">
              <a:spcBef>
                <a:spcPts val="1000"/>
              </a:spcBef>
              <a:buSzPct val="80000"/>
              <a:buFont typeface="Wingdings 3" charset="2"/>
              <a:buChar char=""/>
            </a:pPr>
            <a:endParaRPr lang="en-US" dirty="0">
              <a:solidFill>
                <a:schemeClr val="tx1">
                  <a:lumMod val="75000"/>
                  <a:lumOff val="25000"/>
                </a:schemeClr>
              </a:solidFill>
              <a:ea typeface="+mn-ea"/>
              <a:cs typeface="+mn-cs"/>
            </a:endParaRPr>
          </a:p>
          <a:p>
            <a:pPr defTabSz="457200">
              <a:spcBef>
                <a:spcPts val="1000"/>
              </a:spcBef>
              <a:buSzPct val="80000"/>
              <a:buFont typeface="Wingdings 3" charset="2"/>
              <a:buChar char=""/>
            </a:pPr>
            <a:r>
              <a:rPr lang="en-US" dirty="0">
                <a:solidFill>
                  <a:schemeClr val="tx1">
                    <a:lumMod val="75000"/>
                    <a:lumOff val="25000"/>
                  </a:schemeClr>
                </a:solidFill>
                <a:ea typeface="+mn-ea"/>
                <a:cs typeface="+mn-cs"/>
              </a:rPr>
              <a:t>Miss Uzzell- </a:t>
            </a:r>
            <a:r>
              <a:rPr lang="en-US" dirty="0" err="1">
                <a:solidFill>
                  <a:schemeClr val="tx1">
                    <a:lumMod val="75000"/>
                    <a:lumOff val="25000"/>
                  </a:schemeClr>
                </a:solidFill>
                <a:ea typeface="+mn-ea"/>
                <a:cs typeface="+mn-cs"/>
              </a:rPr>
              <a:t>Maths</a:t>
            </a:r>
            <a:r>
              <a:rPr lang="en-US" dirty="0">
                <a:solidFill>
                  <a:schemeClr val="tx1">
                    <a:lumMod val="75000"/>
                    <a:lumOff val="25000"/>
                  </a:schemeClr>
                </a:solidFill>
                <a:ea typeface="+mn-ea"/>
                <a:cs typeface="+mn-cs"/>
              </a:rPr>
              <a:t> Subject Lead</a:t>
            </a:r>
          </a:p>
        </p:txBody>
      </p:sp>
      <p:sp>
        <p:nvSpPr>
          <p:cNvPr id="4" name="Slide Number Placeholder 3">
            <a:extLst>
              <a:ext uri="{FF2B5EF4-FFF2-40B4-BE49-F238E27FC236}">
                <a16:creationId xmlns:a16="http://schemas.microsoft.com/office/drawing/2014/main" id="{F9F3A9D3-8B5F-4FA5-915F-234A43CA2E36}"/>
              </a:ext>
            </a:extLst>
          </p:cNvPr>
          <p:cNvSpPr>
            <a:spLocks noGrp="1"/>
          </p:cNvSpPr>
          <p:nvPr>
            <p:ph type="sldNum" idx="12"/>
          </p:nvPr>
        </p:nvSpPr>
        <p:spPr>
          <a:xfrm>
            <a:off x="8094518" y="4793878"/>
            <a:ext cx="628649" cy="228599"/>
          </a:xfrm>
        </p:spPr>
        <p:txBody>
          <a:bodyPr vert="horz" lIns="91440" tIns="45720" rIns="91440" bIns="45720" rtlCol="0" anchor="ctr">
            <a:normAutofit/>
          </a:bodyPr>
          <a:lstStyle/>
          <a:p>
            <a:pPr algn="r">
              <a:lnSpc>
                <a:spcPct val="90000"/>
              </a:lnSpc>
              <a:spcAft>
                <a:spcPts val="600"/>
              </a:spcAft>
            </a:pPr>
            <a:fld id="{00000000-1234-1234-1234-123412341234}" type="slidenum">
              <a:rPr lang="en-US" sz="400">
                <a:solidFill>
                  <a:schemeClr val="accent1"/>
                </a:solidFill>
              </a:rPr>
              <a:pPr algn="r">
                <a:lnSpc>
                  <a:spcPct val="90000"/>
                </a:lnSpc>
                <a:spcAft>
                  <a:spcPts val="600"/>
                </a:spcAft>
              </a:pPr>
              <a:t>18</a:t>
            </a:fld>
            <a:endParaRPr lang="en-US" sz="400">
              <a:solidFill>
                <a:schemeClr val="accent1"/>
              </a:solidFill>
            </a:endParaRPr>
          </a:p>
        </p:txBody>
      </p:sp>
    </p:spTree>
    <p:extLst>
      <p:ext uri="{BB962C8B-B14F-4D97-AF65-F5344CB8AC3E}">
        <p14:creationId xmlns:p14="http://schemas.microsoft.com/office/powerpoint/2010/main" val="1816325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5779281-7937-47A5-9678-B6FDAD972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10" name="Rectangle 9">
              <a:extLst>
                <a:ext uri="{FF2B5EF4-FFF2-40B4-BE49-F238E27FC236}">
                  <a16:creationId xmlns:a16="http://schemas.microsoft.com/office/drawing/2014/main" id="{3C6A5F94-EA1E-47C7-A6EE-BBF381891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A45E2F18-3105-4F3B-99FD-83B4793DA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1381AF66-114C-4563-B095-288F42CCB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747F9408-6CFC-4676-AD20-F02C796EB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A7ADB05A-D37F-413A-B91E-5BB1FF628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8654F3E1-5DC0-4E84-B666-997F05FA07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6705C03F-F9C3-432E-8D6A-7396A5D23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A9832115-0F55-42D3-9A09-385BD837D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E7DA4E2E-EF02-4DA8-B2D4-458977719B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9">
            <a:extLst>
              <a:ext uri="{FF2B5EF4-FFF2-40B4-BE49-F238E27FC236}">
                <a16:creationId xmlns:a16="http://schemas.microsoft.com/office/drawing/2014/main" id="{4E7CA534-C00D-4395-B324-C66C955E5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25" name="Rectangle 24">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Oval 25">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Oval 26">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3"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4"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a:xfrm>
            <a:off x="745565" y="847952"/>
            <a:ext cx="2506831" cy="3447595"/>
          </a:xfrm>
        </p:spPr>
        <p:txBody>
          <a:bodyPr vert="horz" lIns="91440" tIns="45720" rIns="91440" bIns="45720" rtlCol="0" anchor="ctr">
            <a:normAutofit/>
          </a:bodyPr>
          <a:lstStyle/>
          <a:p>
            <a:pPr algn="ctr" defTabSz="457200">
              <a:spcBef>
                <a:spcPct val="0"/>
              </a:spcBef>
            </a:pPr>
            <a:r>
              <a:rPr lang="en-US" sz="2400" b="1" dirty="0">
                <a:solidFill>
                  <a:schemeClr val="bg1"/>
                </a:solidFill>
                <a:latin typeface="+mj-lt"/>
              </a:rPr>
              <a:t>Important information about multiplication tables check (MTC)</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967557" y="328134"/>
            <a:ext cx="4541440" cy="4465744"/>
          </a:xfrm>
        </p:spPr>
        <p:txBody>
          <a:bodyPr vert="horz" lIns="91440" tIns="45720" rIns="91440" bIns="45720" rtlCol="0" anchor="ctr">
            <a:noAutofit/>
          </a:bodyPr>
          <a:lstStyle/>
          <a:p>
            <a:pPr defTabSz="457200">
              <a:lnSpc>
                <a:spcPct val="90000"/>
              </a:lnSpc>
              <a:spcBef>
                <a:spcPts val="1000"/>
              </a:spcBef>
              <a:buSzPct val="80000"/>
              <a:buFont typeface="Wingdings 3" charset="2"/>
              <a:buChar char=""/>
            </a:pPr>
            <a:r>
              <a:rPr lang="en-US" dirty="0">
                <a:solidFill>
                  <a:schemeClr val="tx1">
                    <a:lumMod val="75000"/>
                    <a:lumOff val="25000"/>
                  </a:schemeClr>
                </a:solidFill>
                <a:ea typeface="+mn-ea"/>
                <a:cs typeface="+mn-cs"/>
              </a:rPr>
              <a:t>The MTC determines if Year 4 children can fluently recall their multiplication tables.</a:t>
            </a:r>
          </a:p>
          <a:p>
            <a:pPr marL="114300" indent="0" defTabSz="457200">
              <a:lnSpc>
                <a:spcPct val="90000"/>
              </a:lnSpc>
              <a:spcBef>
                <a:spcPts val="1000"/>
              </a:spcBef>
              <a:buSzPct val="80000"/>
              <a:buNone/>
            </a:pPr>
            <a:endParaRPr lang="en-US" dirty="0">
              <a:solidFill>
                <a:schemeClr val="tx1">
                  <a:lumMod val="75000"/>
                  <a:lumOff val="25000"/>
                </a:schemeClr>
              </a:solidFill>
              <a:ea typeface="+mn-ea"/>
              <a:cs typeface="+mn-cs"/>
            </a:endParaRPr>
          </a:p>
          <a:p>
            <a:pPr defTabSz="457200">
              <a:lnSpc>
                <a:spcPct val="90000"/>
              </a:lnSpc>
              <a:spcBef>
                <a:spcPts val="1000"/>
              </a:spcBef>
              <a:buSzPct val="80000"/>
              <a:buFont typeface="Wingdings 3" charset="2"/>
              <a:buChar char=""/>
            </a:pPr>
            <a:r>
              <a:rPr lang="en-US" dirty="0">
                <a:solidFill>
                  <a:schemeClr val="tx1">
                    <a:lumMod val="75000"/>
                    <a:lumOff val="25000"/>
                  </a:schemeClr>
                </a:solidFill>
                <a:ea typeface="+mn-ea"/>
                <a:cs typeface="+mn-cs"/>
              </a:rPr>
              <a:t>They are deigned to help schools identify which children require more support to learn their times tables. </a:t>
            </a:r>
          </a:p>
          <a:p>
            <a:pPr defTabSz="457200">
              <a:lnSpc>
                <a:spcPct val="90000"/>
              </a:lnSpc>
              <a:spcBef>
                <a:spcPts val="1000"/>
              </a:spcBef>
              <a:buSzPct val="80000"/>
              <a:buFont typeface="Wingdings 3" charset="2"/>
              <a:buChar char=""/>
            </a:pPr>
            <a:endParaRPr lang="en-US" dirty="0">
              <a:solidFill>
                <a:schemeClr val="tx1">
                  <a:lumMod val="75000"/>
                  <a:lumOff val="25000"/>
                </a:schemeClr>
              </a:solidFill>
              <a:ea typeface="+mn-ea"/>
              <a:cs typeface="+mn-cs"/>
            </a:endParaRPr>
          </a:p>
          <a:p>
            <a:pPr defTabSz="457200">
              <a:lnSpc>
                <a:spcPct val="90000"/>
              </a:lnSpc>
              <a:spcBef>
                <a:spcPts val="1000"/>
              </a:spcBef>
              <a:buSzPct val="80000"/>
              <a:buFont typeface="Wingdings 3" charset="2"/>
              <a:buChar char=""/>
            </a:pPr>
            <a:r>
              <a:rPr lang="en-US" dirty="0">
                <a:solidFill>
                  <a:schemeClr val="tx1">
                    <a:lumMod val="75000"/>
                    <a:lumOff val="25000"/>
                  </a:schemeClr>
                </a:solidFill>
                <a:ea typeface="+mn-ea"/>
                <a:cs typeface="+mn-cs"/>
              </a:rPr>
              <a:t>There is no ‘pass’ rate or threshold which means that, unlike the Phonics Screening Check, children will not be expected to re-sit the check. </a:t>
            </a:r>
          </a:p>
          <a:p>
            <a:pPr defTabSz="457200">
              <a:lnSpc>
                <a:spcPct val="90000"/>
              </a:lnSpc>
              <a:spcBef>
                <a:spcPts val="1000"/>
              </a:spcBef>
              <a:buSzPct val="80000"/>
              <a:buFont typeface="Wingdings 3" charset="2"/>
              <a:buChar char=""/>
            </a:pPr>
            <a:endParaRPr lang="en-US" dirty="0">
              <a:solidFill>
                <a:schemeClr val="tx1">
                  <a:lumMod val="75000"/>
                  <a:lumOff val="25000"/>
                </a:schemeClr>
              </a:solidFill>
              <a:ea typeface="+mn-ea"/>
              <a:cs typeface="+mn-cs"/>
            </a:endParaRPr>
          </a:p>
          <a:p>
            <a:pPr defTabSz="457200">
              <a:lnSpc>
                <a:spcPct val="90000"/>
              </a:lnSpc>
              <a:spcBef>
                <a:spcPts val="1000"/>
              </a:spcBef>
              <a:buSzPct val="80000"/>
              <a:buFont typeface="Wingdings 3" charset="2"/>
              <a:buChar char=""/>
            </a:pPr>
            <a:r>
              <a:rPr lang="en-US" dirty="0">
                <a:solidFill>
                  <a:schemeClr val="tx1">
                    <a:lumMod val="75000"/>
                    <a:lumOff val="25000"/>
                  </a:schemeClr>
                </a:solidFill>
                <a:ea typeface="+mn-ea"/>
                <a:cs typeface="+mn-cs"/>
              </a:rPr>
              <a:t>The Department for Education (DfE) will create a report about the overall results across all schools in England, not individual schools. </a:t>
            </a:r>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5779281-7937-47A5-9678-B6FDAD972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10" name="Rectangle 9">
              <a:extLst>
                <a:ext uri="{FF2B5EF4-FFF2-40B4-BE49-F238E27FC236}">
                  <a16:creationId xmlns:a16="http://schemas.microsoft.com/office/drawing/2014/main" id="{3C6A5F94-EA1E-47C7-A6EE-BBF381891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A45E2F18-3105-4F3B-99FD-83B4793DA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1381AF66-114C-4563-B095-288F42CCB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747F9408-6CFC-4676-AD20-F02C796EB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A7ADB05A-D37F-413A-B91E-5BB1FF628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8654F3E1-5DC0-4E84-B666-997F05FA07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6705C03F-F9C3-432E-8D6A-7396A5D23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A9832115-0F55-42D3-9A09-385BD837D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E7DA4E2E-EF02-4DA8-B2D4-458977719B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9">
            <a:extLst>
              <a:ext uri="{FF2B5EF4-FFF2-40B4-BE49-F238E27FC236}">
                <a16:creationId xmlns:a16="http://schemas.microsoft.com/office/drawing/2014/main" id="{4E7CA534-C00D-4395-B324-C66C955E5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25" name="Rectangle 24">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Oval 25">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Oval 26">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3"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4"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CC48A84A-AE0A-48C3-A1D5-5165BEB0CC81}"/>
              </a:ext>
            </a:extLst>
          </p:cNvPr>
          <p:cNvSpPr>
            <a:spLocks noGrp="1"/>
          </p:cNvSpPr>
          <p:nvPr>
            <p:ph type="title"/>
          </p:nvPr>
        </p:nvSpPr>
        <p:spPr>
          <a:xfrm>
            <a:off x="745565" y="847952"/>
            <a:ext cx="2506831" cy="3447595"/>
          </a:xfrm>
        </p:spPr>
        <p:txBody>
          <a:bodyPr vert="horz" lIns="91440" tIns="45720" rIns="91440" bIns="45720" rtlCol="0" anchor="ctr">
            <a:normAutofit/>
          </a:bodyPr>
          <a:lstStyle/>
          <a:p>
            <a:pPr algn="ctr" defTabSz="457200">
              <a:spcBef>
                <a:spcPct val="0"/>
              </a:spcBef>
            </a:pPr>
            <a:r>
              <a:rPr lang="en-US" sz="2400" b="1" dirty="0">
                <a:solidFill>
                  <a:schemeClr val="bg1"/>
                </a:solidFill>
                <a:latin typeface="+mj-lt"/>
              </a:rPr>
              <a:t>When the check will take place</a:t>
            </a:r>
          </a:p>
        </p:txBody>
      </p:sp>
      <p:sp>
        <p:nvSpPr>
          <p:cNvPr id="3" name="Text Placeholder 2">
            <a:extLst>
              <a:ext uri="{FF2B5EF4-FFF2-40B4-BE49-F238E27FC236}">
                <a16:creationId xmlns:a16="http://schemas.microsoft.com/office/drawing/2014/main" id="{58A9E284-7B55-409E-A8B0-537F307CC00D}"/>
              </a:ext>
            </a:extLst>
          </p:cNvPr>
          <p:cNvSpPr>
            <a:spLocks noGrp="1"/>
          </p:cNvSpPr>
          <p:nvPr>
            <p:ph type="body" idx="1"/>
          </p:nvPr>
        </p:nvSpPr>
        <p:spPr>
          <a:xfrm>
            <a:off x="3967557" y="328134"/>
            <a:ext cx="4126961" cy="4465744"/>
          </a:xfrm>
        </p:spPr>
        <p:txBody>
          <a:bodyPr vert="horz" lIns="91440" tIns="45720" rIns="91440" bIns="45720" rtlCol="0" anchor="ctr">
            <a:normAutofit/>
          </a:bodyPr>
          <a:lstStyle/>
          <a:p>
            <a:pPr defTabSz="457200">
              <a:spcBef>
                <a:spcPts val="1000"/>
              </a:spcBef>
              <a:buSzPct val="80000"/>
              <a:buFont typeface="Wingdings 3" charset="2"/>
              <a:buChar char=""/>
            </a:pPr>
            <a:r>
              <a:rPr lang="en-US" dirty="0">
                <a:solidFill>
                  <a:schemeClr val="tx1">
                    <a:lumMod val="75000"/>
                    <a:lumOff val="25000"/>
                  </a:schemeClr>
                </a:solidFill>
                <a:ea typeface="+mn-ea"/>
                <a:cs typeface="+mn-cs"/>
              </a:rPr>
              <a:t>There will be a 2 week window from Monday 5</a:t>
            </a:r>
            <a:r>
              <a:rPr lang="en-US" baseline="30000" dirty="0">
                <a:solidFill>
                  <a:schemeClr val="tx1">
                    <a:lumMod val="75000"/>
                    <a:lumOff val="25000"/>
                  </a:schemeClr>
                </a:solidFill>
                <a:ea typeface="+mn-ea"/>
                <a:cs typeface="+mn-cs"/>
              </a:rPr>
              <a:t>th</a:t>
            </a:r>
            <a:r>
              <a:rPr lang="en-US" dirty="0">
                <a:solidFill>
                  <a:schemeClr val="tx1">
                    <a:lumMod val="75000"/>
                    <a:lumOff val="25000"/>
                  </a:schemeClr>
                </a:solidFill>
                <a:ea typeface="+mn-ea"/>
                <a:cs typeface="+mn-cs"/>
              </a:rPr>
              <a:t> June to Friday 16</a:t>
            </a:r>
            <a:r>
              <a:rPr lang="en-US" baseline="30000" dirty="0">
                <a:solidFill>
                  <a:schemeClr val="tx1">
                    <a:lumMod val="75000"/>
                    <a:lumOff val="25000"/>
                  </a:schemeClr>
                </a:solidFill>
                <a:ea typeface="+mn-ea"/>
                <a:cs typeface="+mn-cs"/>
              </a:rPr>
              <a:t>th</a:t>
            </a:r>
            <a:r>
              <a:rPr lang="en-US" dirty="0">
                <a:solidFill>
                  <a:schemeClr val="tx1">
                    <a:lumMod val="75000"/>
                    <a:lumOff val="25000"/>
                  </a:schemeClr>
                </a:solidFill>
                <a:ea typeface="+mn-ea"/>
                <a:cs typeface="+mn-cs"/>
              </a:rPr>
              <a:t> June 2023 for schools to administer the check. </a:t>
            </a:r>
          </a:p>
          <a:p>
            <a:pPr defTabSz="457200">
              <a:spcBef>
                <a:spcPts val="1000"/>
              </a:spcBef>
              <a:buSzPct val="80000"/>
              <a:buFont typeface="Wingdings 3" charset="2"/>
              <a:buChar char=""/>
            </a:pPr>
            <a:endParaRPr lang="en-US" dirty="0">
              <a:solidFill>
                <a:schemeClr val="tx1">
                  <a:lumMod val="75000"/>
                  <a:lumOff val="25000"/>
                </a:schemeClr>
              </a:solidFill>
              <a:ea typeface="+mn-ea"/>
              <a:cs typeface="+mn-cs"/>
            </a:endParaRPr>
          </a:p>
          <a:p>
            <a:pPr defTabSz="457200">
              <a:spcBef>
                <a:spcPts val="1000"/>
              </a:spcBef>
              <a:buSzPct val="80000"/>
              <a:buFont typeface="Wingdings 3" charset="2"/>
              <a:buChar char=""/>
            </a:pPr>
            <a:r>
              <a:rPr lang="en-US" dirty="0">
                <a:solidFill>
                  <a:schemeClr val="tx1">
                    <a:lumMod val="75000"/>
                    <a:lumOff val="25000"/>
                  </a:schemeClr>
                </a:solidFill>
                <a:ea typeface="+mn-ea"/>
                <a:cs typeface="+mn-cs"/>
              </a:rPr>
              <a:t>There is no set day to administer the check and the school will decide when the check will be administered. Children are not expected to take the check at the same time. </a:t>
            </a:r>
          </a:p>
          <a:p>
            <a:pPr defTabSz="457200">
              <a:spcBef>
                <a:spcPts val="1000"/>
              </a:spcBef>
              <a:buSzPct val="80000"/>
              <a:buFont typeface="Wingdings 3" charset="2"/>
              <a:buChar char=""/>
            </a:pPr>
            <a:endParaRPr lang="en-US" dirty="0">
              <a:solidFill>
                <a:schemeClr val="tx1">
                  <a:lumMod val="75000"/>
                  <a:lumOff val="25000"/>
                </a:schemeClr>
              </a:solidFill>
              <a:ea typeface="+mn-ea"/>
              <a:cs typeface="+mn-cs"/>
            </a:endParaRPr>
          </a:p>
          <a:p>
            <a:pPr defTabSz="457200">
              <a:spcBef>
                <a:spcPts val="1000"/>
              </a:spcBef>
              <a:buSzPct val="80000"/>
              <a:buFont typeface="Wingdings 3" charset="2"/>
              <a:buChar char=""/>
            </a:pPr>
            <a:r>
              <a:rPr lang="en-US" dirty="0">
                <a:solidFill>
                  <a:schemeClr val="tx1">
                    <a:lumMod val="75000"/>
                    <a:lumOff val="25000"/>
                  </a:schemeClr>
                </a:solidFill>
                <a:ea typeface="+mn-ea"/>
                <a:cs typeface="+mn-cs"/>
              </a:rPr>
              <a:t>All eligible Year 4 children in England will be required to take the check. </a:t>
            </a:r>
          </a:p>
        </p:txBody>
      </p:sp>
      <p:sp>
        <p:nvSpPr>
          <p:cNvPr id="4" name="Slide Number Placeholder 3">
            <a:extLst>
              <a:ext uri="{FF2B5EF4-FFF2-40B4-BE49-F238E27FC236}">
                <a16:creationId xmlns:a16="http://schemas.microsoft.com/office/drawing/2014/main" id="{2F64104A-9CEA-4A8A-9820-7E760A0A5BEC}"/>
              </a:ext>
            </a:extLst>
          </p:cNvPr>
          <p:cNvSpPr>
            <a:spLocks noGrp="1"/>
          </p:cNvSpPr>
          <p:nvPr>
            <p:ph type="sldNum" idx="12"/>
          </p:nvPr>
        </p:nvSpPr>
        <p:spPr>
          <a:xfrm>
            <a:off x="8094518" y="4793878"/>
            <a:ext cx="628649" cy="228599"/>
          </a:xfrm>
        </p:spPr>
        <p:txBody>
          <a:bodyPr vert="horz" lIns="91440" tIns="45720" rIns="91440" bIns="45720" rtlCol="0" anchor="ctr">
            <a:normAutofit/>
          </a:bodyPr>
          <a:lstStyle/>
          <a:p>
            <a:pPr algn="r">
              <a:lnSpc>
                <a:spcPct val="90000"/>
              </a:lnSpc>
              <a:spcAft>
                <a:spcPts val="600"/>
              </a:spcAft>
            </a:pPr>
            <a:fld id="{00000000-1234-1234-1234-123412341234}" type="slidenum">
              <a:rPr lang="en-US" sz="400">
                <a:solidFill>
                  <a:schemeClr val="accent1"/>
                </a:solidFill>
              </a:rPr>
              <a:pPr algn="r">
                <a:lnSpc>
                  <a:spcPct val="90000"/>
                </a:lnSpc>
                <a:spcAft>
                  <a:spcPts val="600"/>
                </a:spcAft>
              </a:pPr>
              <a:t>3</a:t>
            </a:fld>
            <a:endParaRPr lang="en-US" sz="400">
              <a:solidFill>
                <a:schemeClr val="accent1"/>
              </a:solidFill>
            </a:endParaRPr>
          </a:p>
        </p:txBody>
      </p:sp>
    </p:spTree>
    <p:extLst>
      <p:ext uri="{BB962C8B-B14F-4D97-AF65-F5344CB8AC3E}">
        <p14:creationId xmlns:p14="http://schemas.microsoft.com/office/powerpoint/2010/main" val="359735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5779281-7937-47A5-9678-B6FDAD972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10" name="Rectangle 9">
              <a:extLst>
                <a:ext uri="{FF2B5EF4-FFF2-40B4-BE49-F238E27FC236}">
                  <a16:creationId xmlns:a16="http://schemas.microsoft.com/office/drawing/2014/main" id="{3C6A5F94-EA1E-47C7-A6EE-BBF381891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A45E2F18-3105-4F3B-99FD-83B4793DA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1381AF66-114C-4563-B095-288F42CCB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747F9408-6CFC-4676-AD20-F02C796EB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A7ADB05A-D37F-413A-B91E-5BB1FF628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8654F3E1-5DC0-4E84-B666-997F05FA07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6705C03F-F9C3-432E-8D6A-7396A5D23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A9832115-0F55-42D3-9A09-385BD837D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E7DA4E2E-EF02-4DA8-B2D4-458977719B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9">
            <a:extLst>
              <a:ext uri="{FF2B5EF4-FFF2-40B4-BE49-F238E27FC236}">
                <a16:creationId xmlns:a16="http://schemas.microsoft.com/office/drawing/2014/main" id="{4E7CA534-C00D-4395-B324-C66C955E5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25" name="Rectangle 24">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Oval 25">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Oval 26">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3"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4"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93CF83F2-FA36-4DFD-B621-2C98558BC9C0}"/>
              </a:ext>
            </a:extLst>
          </p:cNvPr>
          <p:cNvSpPr>
            <a:spLocks noGrp="1"/>
          </p:cNvSpPr>
          <p:nvPr>
            <p:ph type="title"/>
          </p:nvPr>
        </p:nvSpPr>
        <p:spPr>
          <a:xfrm>
            <a:off x="745565" y="847952"/>
            <a:ext cx="2506831" cy="3447595"/>
          </a:xfrm>
        </p:spPr>
        <p:txBody>
          <a:bodyPr vert="horz" lIns="91440" tIns="45720" rIns="91440" bIns="45720" rtlCol="0" anchor="ctr">
            <a:normAutofit/>
          </a:bodyPr>
          <a:lstStyle/>
          <a:p>
            <a:pPr algn="ctr" defTabSz="457200">
              <a:spcBef>
                <a:spcPct val="0"/>
              </a:spcBef>
            </a:pPr>
            <a:r>
              <a:rPr lang="en-US" sz="2400" b="1" dirty="0">
                <a:solidFill>
                  <a:schemeClr val="bg1"/>
                </a:solidFill>
                <a:latin typeface="+mj-lt"/>
              </a:rPr>
              <a:t>How the check is carried out</a:t>
            </a:r>
          </a:p>
        </p:txBody>
      </p:sp>
      <p:sp>
        <p:nvSpPr>
          <p:cNvPr id="3" name="Text Placeholder 2">
            <a:extLst>
              <a:ext uri="{FF2B5EF4-FFF2-40B4-BE49-F238E27FC236}">
                <a16:creationId xmlns:a16="http://schemas.microsoft.com/office/drawing/2014/main" id="{89C13669-280A-4D81-A4BF-82E5D42C2910}"/>
              </a:ext>
            </a:extLst>
          </p:cNvPr>
          <p:cNvSpPr>
            <a:spLocks noGrp="1"/>
          </p:cNvSpPr>
          <p:nvPr>
            <p:ph type="body" idx="1"/>
          </p:nvPr>
        </p:nvSpPr>
        <p:spPr>
          <a:xfrm>
            <a:off x="3967557" y="328134"/>
            <a:ext cx="5054576" cy="4465744"/>
          </a:xfrm>
        </p:spPr>
        <p:txBody>
          <a:bodyPr vert="horz" lIns="91440" tIns="45720" rIns="91440" bIns="45720" rtlCol="0" anchor="ctr">
            <a:noAutofit/>
          </a:bodyPr>
          <a:lstStyle/>
          <a:p>
            <a:pPr defTabSz="457200">
              <a:lnSpc>
                <a:spcPct val="90000"/>
              </a:lnSpc>
              <a:spcBef>
                <a:spcPts val="1000"/>
              </a:spcBef>
              <a:buSzPct val="80000"/>
              <a:buFont typeface="Wingdings 3" charset="2"/>
              <a:buChar char=""/>
            </a:pPr>
            <a:r>
              <a:rPr lang="en-US" dirty="0">
                <a:solidFill>
                  <a:schemeClr val="tx1">
                    <a:lumMod val="75000"/>
                    <a:lumOff val="25000"/>
                  </a:schemeClr>
                </a:solidFill>
                <a:ea typeface="+mn-ea"/>
                <a:cs typeface="+mn-cs"/>
              </a:rPr>
              <a:t>The check will be fully digital.</a:t>
            </a:r>
          </a:p>
          <a:p>
            <a:pPr defTabSz="457200">
              <a:lnSpc>
                <a:spcPct val="90000"/>
              </a:lnSpc>
              <a:spcBef>
                <a:spcPts val="1000"/>
              </a:spcBef>
              <a:buSzPct val="80000"/>
              <a:buFont typeface="Wingdings 3" charset="2"/>
              <a:buChar char=""/>
            </a:pPr>
            <a:endParaRPr lang="en-US" dirty="0">
              <a:solidFill>
                <a:schemeClr val="tx1">
                  <a:lumMod val="75000"/>
                  <a:lumOff val="25000"/>
                </a:schemeClr>
              </a:solidFill>
              <a:ea typeface="+mn-ea"/>
              <a:cs typeface="+mn-cs"/>
            </a:endParaRPr>
          </a:p>
          <a:p>
            <a:pPr defTabSz="457200">
              <a:lnSpc>
                <a:spcPct val="90000"/>
              </a:lnSpc>
              <a:spcBef>
                <a:spcPts val="1000"/>
              </a:spcBef>
              <a:buSzPct val="80000"/>
              <a:buFont typeface="Wingdings 3" charset="2"/>
              <a:buChar char=""/>
            </a:pPr>
            <a:r>
              <a:rPr lang="en-US" dirty="0">
                <a:solidFill>
                  <a:schemeClr val="tx1">
                    <a:lumMod val="75000"/>
                    <a:lumOff val="25000"/>
                  </a:schemeClr>
                </a:solidFill>
                <a:ea typeface="+mn-ea"/>
                <a:cs typeface="+mn-cs"/>
              </a:rPr>
              <a:t>Answers will be entered using a keyboard, by pressing digits using a mouse or using an on-screen number pad.</a:t>
            </a:r>
          </a:p>
          <a:p>
            <a:pPr defTabSz="457200">
              <a:lnSpc>
                <a:spcPct val="90000"/>
              </a:lnSpc>
              <a:spcBef>
                <a:spcPts val="1000"/>
              </a:spcBef>
              <a:buSzPct val="80000"/>
              <a:buFont typeface="Wingdings 3" charset="2"/>
              <a:buChar char=""/>
            </a:pPr>
            <a:endParaRPr lang="en-US" dirty="0">
              <a:solidFill>
                <a:schemeClr val="tx1">
                  <a:lumMod val="75000"/>
                  <a:lumOff val="25000"/>
                </a:schemeClr>
              </a:solidFill>
              <a:ea typeface="+mn-ea"/>
              <a:cs typeface="+mn-cs"/>
            </a:endParaRPr>
          </a:p>
          <a:p>
            <a:pPr defTabSz="457200">
              <a:lnSpc>
                <a:spcPct val="90000"/>
              </a:lnSpc>
              <a:spcBef>
                <a:spcPts val="1000"/>
              </a:spcBef>
              <a:buSzPct val="80000"/>
              <a:buFont typeface="Wingdings 3" charset="2"/>
              <a:buChar char=""/>
            </a:pPr>
            <a:r>
              <a:rPr lang="en-US" dirty="0">
                <a:solidFill>
                  <a:schemeClr val="tx1">
                    <a:lumMod val="75000"/>
                    <a:lumOff val="25000"/>
                  </a:schemeClr>
                </a:solidFill>
                <a:ea typeface="+mn-ea"/>
                <a:cs typeface="+mn-cs"/>
              </a:rPr>
              <a:t>Usually, the check will take less than 5 minutes for each child. </a:t>
            </a:r>
          </a:p>
          <a:p>
            <a:pPr defTabSz="457200">
              <a:lnSpc>
                <a:spcPct val="90000"/>
              </a:lnSpc>
              <a:spcBef>
                <a:spcPts val="1000"/>
              </a:spcBef>
              <a:buSzPct val="80000"/>
              <a:buFont typeface="Wingdings 3" charset="2"/>
              <a:buChar char=""/>
            </a:pPr>
            <a:endParaRPr lang="en-US" dirty="0">
              <a:solidFill>
                <a:schemeClr val="tx1">
                  <a:lumMod val="75000"/>
                  <a:lumOff val="25000"/>
                </a:schemeClr>
              </a:solidFill>
              <a:ea typeface="+mn-ea"/>
              <a:cs typeface="+mn-cs"/>
            </a:endParaRPr>
          </a:p>
          <a:p>
            <a:pPr defTabSz="457200">
              <a:lnSpc>
                <a:spcPct val="90000"/>
              </a:lnSpc>
              <a:spcBef>
                <a:spcPts val="1000"/>
              </a:spcBef>
              <a:buSzPct val="80000"/>
              <a:buFont typeface="Wingdings 3" charset="2"/>
              <a:buChar char=""/>
            </a:pPr>
            <a:r>
              <a:rPr lang="en-US" dirty="0">
                <a:solidFill>
                  <a:schemeClr val="tx1">
                    <a:lumMod val="75000"/>
                    <a:lumOff val="25000"/>
                  </a:schemeClr>
                </a:solidFill>
              </a:rPr>
              <a:t>The children will have 6 seconds from the time the question appears to input their answer. </a:t>
            </a:r>
          </a:p>
          <a:p>
            <a:pPr defTabSz="457200">
              <a:lnSpc>
                <a:spcPct val="90000"/>
              </a:lnSpc>
              <a:spcBef>
                <a:spcPts val="1000"/>
              </a:spcBef>
              <a:buSzPct val="80000"/>
              <a:buFont typeface="Wingdings 3" charset="2"/>
              <a:buChar char=""/>
            </a:pPr>
            <a:endParaRPr lang="en-US" dirty="0">
              <a:solidFill>
                <a:schemeClr val="tx1">
                  <a:lumMod val="75000"/>
                  <a:lumOff val="25000"/>
                </a:schemeClr>
              </a:solidFill>
            </a:endParaRPr>
          </a:p>
        </p:txBody>
      </p:sp>
      <p:sp>
        <p:nvSpPr>
          <p:cNvPr id="4" name="Slide Number Placeholder 3">
            <a:extLst>
              <a:ext uri="{FF2B5EF4-FFF2-40B4-BE49-F238E27FC236}">
                <a16:creationId xmlns:a16="http://schemas.microsoft.com/office/drawing/2014/main" id="{9AA290D9-9723-4BAF-8892-D79978FE90B1}"/>
              </a:ext>
            </a:extLst>
          </p:cNvPr>
          <p:cNvSpPr>
            <a:spLocks noGrp="1"/>
          </p:cNvSpPr>
          <p:nvPr>
            <p:ph type="sldNum" idx="12"/>
          </p:nvPr>
        </p:nvSpPr>
        <p:spPr>
          <a:xfrm>
            <a:off x="8094518" y="4793878"/>
            <a:ext cx="628649" cy="228599"/>
          </a:xfrm>
        </p:spPr>
        <p:txBody>
          <a:bodyPr vert="horz" lIns="91440" tIns="45720" rIns="91440" bIns="45720" rtlCol="0" anchor="ctr">
            <a:normAutofit/>
          </a:bodyPr>
          <a:lstStyle/>
          <a:p>
            <a:pPr algn="r">
              <a:lnSpc>
                <a:spcPct val="90000"/>
              </a:lnSpc>
              <a:spcAft>
                <a:spcPts val="600"/>
              </a:spcAft>
            </a:pPr>
            <a:fld id="{00000000-1234-1234-1234-123412341234}" type="slidenum">
              <a:rPr lang="en-US" sz="400">
                <a:solidFill>
                  <a:schemeClr val="accent1"/>
                </a:solidFill>
              </a:rPr>
              <a:pPr algn="r">
                <a:lnSpc>
                  <a:spcPct val="90000"/>
                </a:lnSpc>
                <a:spcAft>
                  <a:spcPts val="600"/>
                </a:spcAft>
              </a:pPr>
              <a:t>4</a:t>
            </a:fld>
            <a:endParaRPr lang="en-US" sz="400">
              <a:solidFill>
                <a:schemeClr val="accent1"/>
              </a:solidFill>
            </a:endParaRPr>
          </a:p>
        </p:txBody>
      </p:sp>
    </p:spTree>
    <p:extLst>
      <p:ext uri="{BB962C8B-B14F-4D97-AF65-F5344CB8AC3E}">
        <p14:creationId xmlns:p14="http://schemas.microsoft.com/office/powerpoint/2010/main" val="247291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5779281-7937-47A5-9678-B6FDAD972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10" name="Rectangle 9">
              <a:extLst>
                <a:ext uri="{FF2B5EF4-FFF2-40B4-BE49-F238E27FC236}">
                  <a16:creationId xmlns:a16="http://schemas.microsoft.com/office/drawing/2014/main" id="{3C6A5F94-EA1E-47C7-A6EE-BBF381891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A45E2F18-3105-4F3B-99FD-83B4793DA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1381AF66-114C-4563-B095-288F42CCB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747F9408-6CFC-4676-AD20-F02C796EB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A7ADB05A-D37F-413A-B91E-5BB1FF628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8654F3E1-5DC0-4E84-B666-997F05FA07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6705C03F-F9C3-432E-8D6A-7396A5D23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A9832115-0F55-42D3-9A09-385BD837D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E7DA4E2E-EF02-4DA8-B2D4-458977719B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9">
            <a:extLst>
              <a:ext uri="{FF2B5EF4-FFF2-40B4-BE49-F238E27FC236}">
                <a16:creationId xmlns:a16="http://schemas.microsoft.com/office/drawing/2014/main" id="{4E7CA534-C00D-4395-B324-C66C955E5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25" name="Rectangle 24">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Oval 25">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Oval 26">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3"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4"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ABC3FACB-0737-46A9-A13E-91243346F9C6}"/>
              </a:ext>
            </a:extLst>
          </p:cNvPr>
          <p:cNvSpPr>
            <a:spLocks noGrp="1"/>
          </p:cNvSpPr>
          <p:nvPr>
            <p:ph type="title"/>
          </p:nvPr>
        </p:nvSpPr>
        <p:spPr>
          <a:xfrm>
            <a:off x="745565" y="847952"/>
            <a:ext cx="2506831" cy="3447595"/>
          </a:xfrm>
        </p:spPr>
        <p:txBody>
          <a:bodyPr vert="horz" lIns="91440" tIns="45720" rIns="91440" bIns="45720" rtlCol="0" anchor="ctr">
            <a:normAutofit/>
          </a:bodyPr>
          <a:lstStyle/>
          <a:p>
            <a:pPr algn="ctr" defTabSz="457200">
              <a:spcBef>
                <a:spcPct val="0"/>
              </a:spcBef>
            </a:pPr>
            <a:r>
              <a:rPr lang="en-US" sz="2400" b="1" dirty="0">
                <a:solidFill>
                  <a:schemeClr val="bg1"/>
                </a:solidFill>
                <a:latin typeface="+mj-lt"/>
              </a:rPr>
              <a:t>How the check is carried out</a:t>
            </a:r>
            <a:endParaRPr lang="en-US" sz="2400" b="1" dirty="0">
              <a:solidFill>
                <a:srgbClr val="EBEBEB"/>
              </a:solidFill>
              <a:latin typeface="+mj-lt"/>
            </a:endParaRPr>
          </a:p>
        </p:txBody>
      </p:sp>
      <p:sp>
        <p:nvSpPr>
          <p:cNvPr id="3" name="Text Placeholder 2">
            <a:extLst>
              <a:ext uri="{FF2B5EF4-FFF2-40B4-BE49-F238E27FC236}">
                <a16:creationId xmlns:a16="http://schemas.microsoft.com/office/drawing/2014/main" id="{5A5CC669-CB09-4310-9565-AC322FA29C9B}"/>
              </a:ext>
            </a:extLst>
          </p:cNvPr>
          <p:cNvSpPr>
            <a:spLocks noGrp="1"/>
          </p:cNvSpPr>
          <p:nvPr>
            <p:ph type="body" idx="1"/>
          </p:nvPr>
        </p:nvSpPr>
        <p:spPr>
          <a:xfrm>
            <a:off x="3967557" y="328134"/>
            <a:ext cx="4126961" cy="4465744"/>
          </a:xfrm>
        </p:spPr>
        <p:txBody>
          <a:bodyPr vert="horz" lIns="91440" tIns="45720" rIns="91440" bIns="45720" rtlCol="0" anchor="ctr">
            <a:normAutofit/>
          </a:bodyPr>
          <a:lstStyle/>
          <a:p>
            <a:pPr defTabSz="457200">
              <a:lnSpc>
                <a:spcPct val="90000"/>
              </a:lnSpc>
              <a:spcBef>
                <a:spcPts val="1000"/>
              </a:spcBef>
              <a:buSzPct val="80000"/>
              <a:buFont typeface="Wingdings 3" charset="2"/>
              <a:buChar char=""/>
            </a:pPr>
            <a:r>
              <a:rPr lang="en-US" dirty="0">
                <a:solidFill>
                  <a:schemeClr val="tx1">
                    <a:lumMod val="75000"/>
                    <a:lumOff val="25000"/>
                  </a:schemeClr>
                </a:solidFill>
              </a:rPr>
              <a:t>There will be a total of 25 questions with a 3 second pause in-between questions. </a:t>
            </a:r>
          </a:p>
          <a:p>
            <a:pPr defTabSz="457200">
              <a:lnSpc>
                <a:spcPct val="90000"/>
              </a:lnSpc>
              <a:spcBef>
                <a:spcPts val="1000"/>
              </a:spcBef>
              <a:buSzPct val="80000"/>
              <a:buFont typeface="Wingdings 3" charset="2"/>
              <a:buChar char=""/>
            </a:pPr>
            <a:endParaRPr lang="en-US" dirty="0">
              <a:solidFill>
                <a:schemeClr val="tx1">
                  <a:lumMod val="75000"/>
                  <a:lumOff val="25000"/>
                </a:schemeClr>
              </a:solidFill>
            </a:endParaRPr>
          </a:p>
          <a:p>
            <a:pPr defTabSz="457200">
              <a:lnSpc>
                <a:spcPct val="90000"/>
              </a:lnSpc>
              <a:spcBef>
                <a:spcPts val="1000"/>
              </a:spcBef>
              <a:buSzPct val="80000"/>
              <a:buFont typeface="Wingdings 3" charset="2"/>
              <a:buChar char=""/>
            </a:pPr>
            <a:r>
              <a:rPr lang="en-US" dirty="0">
                <a:solidFill>
                  <a:schemeClr val="tx1">
                    <a:lumMod val="75000"/>
                    <a:lumOff val="25000"/>
                  </a:schemeClr>
                </a:solidFill>
              </a:rPr>
              <a:t>There will be 3 practice questions before the check begins. </a:t>
            </a:r>
          </a:p>
          <a:p>
            <a:pPr defTabSz="457200">
              <a:lnSpc>
                <a:spcPct val="90000"/>
              </a:lnSpc>
              <a:spcBef>
                <a:spcPts val="1000"/>
              </a:spcBef>
              <a:buSzPct val="80000"/>
              <a:buFont typeface="Wingdings 3" charset="2"/>
              <a:buChar char=""/>
            </a:pPr>
            <a:endParaRPr lang="en-US" dirty="0">
              <a:solidFill>
                <a:schemeClr val="tx1">
                  <a:lumMod val="75000"/>
                  <a:lumOff val="25000"/>
                </a:schemeClr>
              </a:solidFill>
            </a:endParaRPr>
          </a:p>
          <a:p>
            <a:pPr defTabSz="457200">
              <a:lnSpc>
                <a:spcPct val="90000"/>
              </a:lnSpc>
              <a:spcBef>
                <a:spcPts val="1000"/>
              </a:spcBef>
              <a:buSzPct val="80000"/>
              <a:buFont typeface="Wingdings 3" charset="2"/>
              <a:buChar char=""/>
            </a:pPr>
            <a:r>
              <a:rPr lang="en-GB" dirty="0"/>
              <a:t>Children are allowed to practise before taking the check. </a:t>
            </a:r>
          </a:p>
          <a:p>
            <a:pPr defTabSz="457200">
              <a:lnSpc>
                <a:spcPct val="90000"/>
              </a:lnSpc>
              <a:spcBef>
                <a:spcPts val="1000"/>
              </a:spcBef>
              <a:buSzPct val="80000"/>
              <a:buFont typeface="Wingdings 3" charset="2"/>
              <a:buChar char=""/>
            </a:pPr>
            <a:endParaRPr lang="en-GB" dirty="0"/>
          </a:p>
          <a:p>
            <a:pPr defTabSz="457200">
              <a:lnSpc>
                <a:spcPct val="90000"/>
              </a:lnSpc>
              <a:spcBef>
                <a:spcPts val="1000"/>
              </a:spcBef>
              <a:buSzPct val="80000"/>
              <a:buFont typeface="Wingdings 3" charset="2"/>
              <a:buChar char=""/>
            </a:pPr>
            <a:r>
              <a:rPr lang="en-GB" dirty="0"/>
              <a:t>Later we will share some websites you can use to practise.</a:t>
            </a:r>
          </a:p>
          <a:p>
            <a:pPr defTabSz="457200">
              <a:lnSpc>
                <a:spcPct val="90000"/>
              </a:lnSpc>
              <a:spcBef>
                <a:spcPts val="1000"/>
              </a:spcBef>
              <a:buSzPct val="80000"/>
              <a:buFont typeface="Wingdings 3" charset="2"/>
              <a:buChar char=""/>
            </a:pPr>
            <a:endParaRPr lang="en-US" dirty="0">
              <a:solidFill>
                <a:schemeClr val="tx1">
                  <a:lumMod val="75000"/>
                  <a:lumOff val="25000"/>
                </a:schemeClr>
              </a:solidFill>
            </a:endParaRPr>
          </a:p>
          <a:p>
            <a:pPr defTabSz="457200">
              <a:spcBef>
                <a:spcPts val="1000"/>
              </a:spcBef>
              <a:buSzPct val="80000"/>
              <a:buFont typeface="Wingdings 3" charset="2"/>
              <a:buChar char=""/>
            </a:pPr>
            <a:endParaRPr lang="en-US" sz="1500" dirty="0">
              <a:solidFill>
                <a:schemeClr val="tx1">
                  <a:lumMod val="75000"/>
                  <a:lumOff val="25000"/>
                </a:schemeClr>
              </a:solidFill>
              <a:ea typeface="+mn-ea"/>
              <a:cs typeface="+mn-cs"/>
            </a:endParaRPr>
          </a:p>
        </p:txBody>
      </p:sp>
      <p:sp>
        <p:nvSpPr>
          <p:cNvPr id="4" name="Slide Number Placeholder 3">
            <a:extLst>
              <a:ext uri="{FF2B5EF4-FFF2-40B4-BE49-F238E27FC236}">
                <a16:creationId xmlns:a16="http://schemas.microsoft.com/office/drawing/2014/main" id="{F5A863A2-0184-4192-9399-B77C124A7188}"/>
              </a:ext>
            </a:extLst>
          </p:cNvPr>
          <p:cNvSpPr>
            <a:spLocks noGrp="1"/>
          </p:cNvSpPr>
          <p:nvPr>
            <p:ph type="sldNum" idx="12"/>
          </p:nvPr>
        </p:nvSpPr>
        <p:spPr>
          <a:xfrm>
            <a:off x="8094518" y="4793878"/>
            <a:ext cx="628649" cy="228599"/>
          </a:xfrm>
        </p:spPr>
        <p:txBody>
          <a:bodyPr vert="horz" lIns="91440" tIns="45720" rIns="91440" bIns="45720" rtlCol="0" anchor="ctr">
            <a:normAutofit/>
          </a:bodyPr>
          <a:lstStyle/>
          <a:p>
            <a:pPr algn="r">
              <a:lnSpc>
                <a:spcPct val="90000"/>
              </a:lnSpc>
              <a:spcAft>
                <a:spcPts val="600"/>
              </a:spcAft>
            </a:pPr>
            <a:fld id="{00000000-1234-1234-1234-123412341234}" type="slidenum">
              <a:rPr lang="en-US" sz="400">
                <a:solidFill>
                  <a:schemeClr val="accent1"/>
                </a:solidFill>
              </a:rPr>
              <a:pPr algn="r">
                <a:lnSpc>
                  <a:spcPct val="90000"/>
                </a:lnSpc>
                <a:spcAft>
                  <a:spcPts val="600"/>
                </a:spcAft>
              </a:pPr>
              <a:t>5</a:t>
            </a:fld>
            <a:endParaRPr lang="en-US" sz="400">
              <a:solidFill>
                <a:schemeClr val="accent1"/>
              </a:solidFill>
            </a:endParaRPr>
          </a:p>
        </p:txBody>
      </p:sp>
    </p:spTree>
    <p:extLst>
      <p:ext uri="{BB962C8B-B14F-4D97-AF65-F5344CB8AC3E}">
        <p14:creationId xmlns:p14="http://schemas.microsoft.com/office/powerpoint/2010/main" val="1542386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5779281-7937-47A5-9678-B6FDAD972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10" name="Rectangle 9">
              <a:extLst>
                <a:ext uri="{FF2B5EF4-FFF2-40B4-BE49-F238E27FC236}">
                  <a16:creationId xmlns:a16="http://schemas.microsoft.com/office/drawing/2014/main" id="{3C6A5F94-EA1E-47C7-A6EE-BBF381891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A45E2F18-3105-4F3B-99FD-83B4793DA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1381AF66-114C-4563-B095-288F42CCB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747F9408-6CFC-4676-AD20-F02C796EB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A7ADB05A-D37F-413A-B91E-5BB1FF628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8654F3E1-5DC0-4E84-B666-997F05FA07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6705C03F-F9C3-432E-8D6A-7396A5D23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A9832115-0F55-42D3-9A09-385BD837D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E7DA4E2E-EF02-4DA8-B2D4-458977719B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9">
            <a:extLst>
              <a:ext uri="{FF2B5EF4-FFF2-40B4-BE49-F238E27FC236}">
                <a16:creationId xmlns:a16="http://schemas.microsoft.com/office/drawing/2014/main" id="{4E7CA534-C00D-4395-B324-C66C955E5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25" name="Rectangle 24">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Oval 25">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Oval 26">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3"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4"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52AAD583-F409-4C64-AF3A-7F6D11C4F939}"/>
              </a:ext>
            </a:extLst>
          </p:cNvPr>
          <p:cNvSpPr>
            <a:spLocks noGrp="1"/>
          </p:cNvSpPr>
          <p:nvPr>
            <p:ph type="title"/>
          </p:nvPr>
        </p:nvSpPr>
        <p:spPr>
          <a:xfrm>
            <a:off x="745565" y="847952"/>
            <a:ext cx="2506831" cy="3447595"/>
          </a:xfrm>
        </p:spPr>
        <p:txBody>
          <a:bodyPr vert="horz" lIns="91440" tIns="45720" rIns="91440" bIns="45720" rtlCol="0" anchor="ctr">
            <a:normAutofit/>
          </a:bodyPr>
          <a:lstStyle/>
          <a:p>
            <a:pPr algn="ctr" defTabSz="457200">
              <a:spcBef>
                <a:spcPct val="0"/>
              </a:spcBef>
            </a:pPr>
            <a:r>
              <a:rPr lang="en-US" sz="2400" b="1" dirty="0">
                <a:solidFill>
                  <a:schemeClr val="bg1"/>
                </a:solidFill>
                <a:latin typeface="+mj-lt"/>
              </a:rPr>
              <a:t>Specific arrangements for the check </a:t>
            </a:r>
          </a:p>
        </p:txBody>
      </p:sp>
      <p:sp>
        <p:nvSpPr>
          <p:cNvPr id="3" name="Text Placeholder 2">
            <a:extLst>
              <a:ext uri="{FF2B5EF4-FFF2-40B4-BE49-F238E27FC236}">
                <a16:creationId xmlns:a16="http://schemas.microsoft.com/office/drawing/2014/main" id="{D6FF3A7C-5670-4B92-80B6-4BC28CD6550E}"/>
              </a:ext>
            </a:extLst>
          </p:cNvPr>
          <p:cNvSpPr>
            <a:spLocks noGrp="1"/>
          </p:cNvSpPr>
          <p:nvPr>
            <p:ph type="body" idx="1"/>
          </p:nvPr>
        </p:nvSpPr>
        <p:spPr>
          <a:xfrm>
            <a:off x="3967557" y="328134"/>
            <a:ext cx="4126961" cy="4465744"/>
          </a:xfrm>
        </p:spPr>
        <p:txBody>
          <a:bodyPr vert="horz" lIns="91440" tIns="45720" rIns="91440" bIns="45720" rtlCol="0" anchor="ctr">
            <a:normAutofit/>
          </a:bodyPr>
          <a:lstStyle/>
          <a:p>
            <a:pPr marL="114300" indent="0" defTabSz="457200">
              <a:spcBef>
                <a:spcPts val="1000"/>
              </a:spcBef>
              <a:buSzPct val="80000"/>
              <a:buFont typeface="Wingdings 3" charset="2"/>
              <a:buChar char=""/>
            </a:pPr>
            <a:r>
              <a:rPr lang="en-US" dirty="0">
                <a:solidFill>
                  <a:schemeClr val="tx1">
                    <a:lumMod val="75000"/>
                    <a:lumOff val="25000"/>
                  </a:schemeClr>
                </a:solidFill>
                <a:ea typeface="+mn-ea"/>
                <a:cs typeface="+mn-cs"/>
              </a:rPr>
              <a:t> Some children will be eligible for specific arrangements:</a:t>
            </a:r>
          </a:p>
          <a:p>
            <a:pPr marL="114300" indent="0" defTabSz="457200">
              <a:spcBef>
                <a:spcPts val="1000"/>
              </a:spcBef>
              <a:buSzPct val="80000"/>
              <a:buFont typeface="Wingdings 3" charset="2"/>
              <a:buChar char=""/>
            </a:pPr>
            <a:endParaRPr lang="en-US" dirty="0">
              <a:solidFill>
                <a:schemeClr val="tx1">
                  <a:lumMod val="75000"/>
                  <a:lumOff val="25000"/>
                </a:schemeClr>
              </a:solidFill>
              <a:ea typeface="+mn-ea"/>
              <a:cs typeface="+mn-cs"/>
            </a:endParaRPr>
          </a:p>
          <a:p>
            <a:pPr defTabSz="457200">
              <a:spcBef>
                <a:spcPts val="1000"/>
              </a:spcBef>
              <a:buSzPct val="80000"/>
              <a:buFont typeface="Wingdings 3" charset="2"/>
              <a:buChar char=""/>
            </a:pPr>
            <a:r>
              <a:rPr lang="en-US" dirty="0" err="1">
                <a:solidFill>
                  <a:schemeClr val="tx1">
                    <a:lumMod val="75000"/>
                    <a:lumOff val="25000"/>
                  </a:schemeClr>
                </a:solidFill>
                <a:ea typeface="+mn-ea"/>
                <a:cs typeface="+mn-cs"/>
              </a:rPr>
              <a:t>Colour</a:t>
            </a:r>
            <a:r>
              <a:rPr lang="en-US" dirty="0">
                <a:solidFill>
                  <a:schemeClr val="tx1">
                    <a:lumMod val="75000"/>
                    <a:lumOff val="25000"/>
                  </a:schemeClr>
                </a:solidFill>
                <a:ea typeface="+mn-ea"/>
                <a:cs typeface="+mn-cs"/>
              </a:rPr>
              <a:t> contrast;</a:t>
            </a:r>
          </a:p>
          <a:p>
            <a:pPr defTabSz="457200">
              <a:spcBef>
                <a:spcPts val="1000"/>
              </a:spcBef>
              <a:buSzPct val="80000"/>
              <a:buFont typeface="Wingdings 3" charset="2"/>
              <a:buChar char=""/>
            </a:pPr>
            <a:r>
              <a:rPr lang="en-US" dirty="0">
                <a:solidFill>
                  <a:schemeClr val="tx1">
                    <a:lumMod val="75000"/>
                    <a:lumOff val="25000"/>
                  </a:schemeClr>
                </a:solidFill>
                <a:ea typeface="+mn-ea"/>
                <a:cs typeface="+mn-cs"/>
              </a:rPr>
              <a:t>Font size adjustment;</a:t>
            </a:r>
          </a:p>
          <a:p>
            <a:pPr defTabSz="457200">
              <a:spcBef>
                <a:spcPts val="1000"/>
              </a:spcBef>
              <a:buSzPct val="80000"/>
              <a:buFont typeface="Wingdings 3" charset="2"/>
              <a:buChar char=""/>
            </a:pPr>
            <a:r>
              <a:rPr lang="en-US" dirty="0">
                <a:solidFill>
                  <a:schemeClr val="tx1">
                    <a:lumMod val="75000"/>
                    <a:lumOff val="25000"/>
                  </a:schemeClr>
                </a:solidFill>
                <a:ea typeface="+mn-ea"/>
                <a:cs typeface="+mn-cs"/>
              </a:rPr>
              <a:t>‘Next’ button (alternative to 3-second pause);</a:t>
            </a:r>
          </a:p>
          <a:p>
            <a:pPr defTabSz="457200">
              <a:spcBef>
                <a:spcPts val="1000"/>
              </a:spcBef>
              <a:buSzPct val="80000"/>
              <a:buFont typeface="Wingdings 3" charset="2"/>
              <a:buChar char=""/>
            </a:pPr>
            <a:r>
              <a:rPr lang="en-US" dirty="0">
                <a:solidFill>
                  <a:schemeClr val="tx1">
                    <a:lumMod val="75000"/>
                    <a:lumOff val="25000"/>
                  </a:schemeClr>
                </a:solidFill>
                <a:ea typeface="+mn-ea"/>
                <a:cs typeface="+mn-cs"/>
              </a:rPr>
              <a:t>Removing on-screen number pad;</a:t>
            </a:r>
          </a:p>
          <a:p>
            <a:pPr defTabSz="457200">
              <a:spcBef>
                <a:spcPts val="1000"/>
              </a:spcBef>
              <a:buSzPct val="80000"/>
              <a:buFont typeface="Wingdings 3" charset="2"/>
              <a:buChar char=""/>
            </a:pPr>
            <a:r>
              <a:rPr lang="en-US" dirty="0">
                <a:solidFill>
                  <a:schemeClr val="tx1">
                    <a:lumMod val="75000"/>
                    <a:lumOff val="25000"/>
                  </a:schemeClr>
                </a:solidFill>
                <a:ea typeface="+mn-ea"/>
                <a:cs typeface="+mn-cs"/>
              </a:rPr>
              <a:t>An adult to input answers;</a:t>
            </a:r>
          </a:p>
          <a:p>
            <a:pPr defTabSz="457200">
              <a:spcBef>
                <a:spcPts val="1000"/>
              </a:spcBef>
              <a:buSzPct val="80000"/>
              <a:buFont typeface="Wingdings 3" charset="2"/>
              <a:buChar char=""/>
            </a:pPr>
            <a:r>
              <a:rPr lang="en-US" dirty="0">
                <a:solidFill>
                  <a:schemeClr val="tx1">
                    <a:lumMod val="75000"/>
                    <a:lumOff val="25000"/>
                  </a:schemeClr>
                </a:solidFill>
                <a:ea typeface="+mn-ea"/>
                <a:cs typeface="+mn-cs"/>
              </a:rPr>
              <a:t>Audio version;</a:t>
            </a:r>
          </a:p>
          <a:p>
            <a:pPr defTabSz="457200">
              <a:spcBef>
                <a:spcPts val="1000"/>
              </a:spcBef>
              <a:buSzPct val="80000"/>
              <a:buFont typeface="Wingdings 3" charset="2"/>
              <a:buChar char=""/>
            </a:pPr>
            <a:r>
              <a:rPr lang="en-US" dirty="0">
                <a:solidFill>
                  <a:schemeClr val="tx1">
                    <a:lumMod val="75000"/>
                    <a:lumOff val="25000"/>
                  </a:schemeClr>
                </a:solidFill>
                <a:ea typeface="+mn-ea"/>
                <a:cs typeface="+mn-cs"/>
              </a:rPr>
              <a:t>Audible time alert.</a:t>
            </a:r>
          </a:p>
          <a:p>
            <a:pPr defTabSz="457200">
              <a:spcBef>
                <a:spcPts val="1000"/>
              </a:spcBef>
              <a:buSzPct val="80000"/>
              <a:buFont typeface="Wingdings 3" charset="2"/>
              <a:buChar char=""/>
            </a:pPr>
            <a:endParaRPr lang="en-US" dirty="0">
              <a:solidFill>
                <a:schemeClr val="tx1">
                  <a:lumMod val="75000"/>
                  <a:lumOff val="25000"/>
                </a:schemeClr>
              </a:solidFill>
              <a:ea typeface="+mn-ea"/>
              <a:cs typeface="+mn-cs"/>
            </a:endParaRPr>
          </a:p>
        </p:txBody>
      </p:sp>
      <p:sp>
        <p:nvSpPr>
          <p:cNvPr id="4" name="Slide Number Placeholder 3">
            <a:extLst>
              <a:ext uri="{FF2B5EF4-FFF2-40B4-BE49-F238E27FC236}">
                <a16:creationId xmlns:a16="http://schemas.microsoft.com/office/drawing/2014/main" id="{56B8C555-36E3-443A-905F-227F2242B503}"/>
              </a:ext>
            </a:extLst>
          </p:cNvPr>
          <p:cNvSpPr>
            <a:spLocks noGrp="1"/>
          </p:cNvSpPr>
          <p:nvPr>
            <p:ph type="sldNum" idx="12"/>
          </p:nvPr>
        </p:nvSpPr>
        <p:spPr>
          <a:xfrm>
            <a:off x="8094518" y="4793878"/>
            <a:ext cx="628649" cy="228599"/>
          </a:xfrm>
        </p:spPr>
        <p:txBody>
          <a:bodyPr vert="horz" lIns="91440" tIns="45720" rIns="91440" bIns="45720" rtlCol="0" anchor="ctr">
            <a:normAutofit/>
          </a:bodyPr>
          <a:lstStyle/>
          <a:p>
            <a:pPr algn="r">
              <a:lnSpc>
                <a:spcPct val="90000"/>
              </a:lnSpc>
              <a:spcAft>
                <a:spcPts val="600"/>
              </a:spcAft>
            </a:pPr>
            <a:fld id="{00000000-1234-1234-1234-123412341234}" type="slidenum">
              <a:rPr lang="en-US" sz="400">
                <a:solidFill>
                  <a:schemeClr val="accent1"/>
                </a:solidFill>
              </a:rPr>
              <a:pPr algn="r">
                <a:lnSpc>
                  <a:spcPct val="90000"/>
                </a:lnSpc>
                <a:spcAft>
                  <a:spcPts val="600"/>
                </a:spcAft>
              </a:pPr>
              <a:t>6</a:t>
            </a:fld>
            <a:endParaRPr lang="en-US" sz="400">
              <a:solidFill>
                <a:schemeClr val="accent1"/>
              </a:solidFill>
            </a:endParaRPr>
          </a:p>
        </p:txBody>
      </p:sp>
    </p:spTree>
    <p:extLst>
      <p:ext uri="{BB962C8B-B14F-4D97-AF65-F5344CB8AC3E}">
        <p14:creationId xmlns:p14="http://schemas.microsoft.com/office/powerpoint/2010/main" val="933340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5779281-7937-47A5-9678-B6FDAD972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10" name="Rectangle 9">
              <a:extLst>
                <a:ext uri="{FF2B5EF4-FFF2-40B4-BE49-F238E27FC236}">
                  <a16:creationId xmlns:a16="http://schemas.microsoft.com/office/drawing/2014/main" id="{3C6A5F94-EA1E-47C7-A6EE-BBF381891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A45E2F18-3105-4F3B-99FD-83B4793DA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1381AF66-114C-4563-B095-288F42CCB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747F9408-6CFC-4676-AD20-F02C796EB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A7ADB05A-D37F-413A-B91E-5BB1FF628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8654F3E1-5DC0-4E84-B666-997F05FA07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6705C03F-F9C3-432E-8D6A-7396A5D23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A9832115-0F55-42D3-9A09-385BD837D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E7DA4E2E-EF02-4DA8-B2D4-458977719B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9">
            <a:extLst>
              <a:ext uri="{FF2B5EF4-FFF2-40B4-BE49-F238E27FC236}">
                <a16:creationId xmlns:a16="http://schemas.microsoft.com/office/drawing/2014/main" id="{4E7CA534-C00D-4395-B324-C66C955E5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25" name="Rectangle 24">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Oval 25">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Oval 26">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3"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4"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6D2D645C-1A8E-4545-B5E3-0D35AB70D79D}"/>
              </a:ext>
            </a:extLst>
          </p:cNvPr>
          <p:cNvSpPr>
            <a:spLocks noGrp="1"/>
          </p:cNvSpPr>
          <p:nvPr>
            <p:ph type="title"/>
          </p:nvPr>
        </p:nvSpPr>
        <p:spPr>
          <a:xfrm>
            <a:off x="745565" y="847952"/>
            <a:ext cx="2506831" cy="3447595"/>
          </a:xfrm>
        </p:spPr>
        <p:txBody>
          <a:bodyPr vert="horz" lIns="91440" tIns="45720" rIns="91440" bIns="45720" rtlCol="0" anchor="ctr">
            <a:normAutofit/>
          </a:bodyPr>
          <a:lstStyle/>
          <a:p>
            <a:pPr algn="ctr" defTabSz="457200">
              <a:spcBef>
                <a:spcPct val="0"/>
              </a:spcBef>
            </a:pPr>
            <a:r>
              <a:rPr lang="en-US" sz="2400" b="1" dirty="0">
                <a:solidFill>
                  <a:schemeClr val="bg1"/>
                </a:solidFill>
                <a:latin typeface="+mj-lt"/>
              </a:rPr>
              <a:t>The check questions</a:t>
            </a:r>
          </a:p>
        </p:txBody>
      </p:sp>
      <p:sp>
        <p:nvSpPr>
          <p:cNvPr id="3" name="Text Placeholder 2">
            <a:extLst>
              <a:ext uri="{FF2B5EF4-FFF2-40B4-BE49-F238E27FC236}">
                <a16:creationId xmlns:a16="http://schemas.microsoft.com/office/drawing/2014/main" id="{CED8827C-A97D-4A89-A652-1141303DD6C2}"/>
              </a:ext>
            </a:extLst>
          </p:cNvPr>
          <p:cNvSpPr>
            <a:spLocks noGrp="1"/>
          </p:cNvSpPr>
          <p:nvPr>
            <p:ph type="body" idx="1"/>
          </p:nvPr>
        </p:nvSpPr>
        <p:spPr>
          <a:xfrm>
            <a:off x="3967557" y="328134"/>
            <a:ext cx="4978909" cy="4465744"/>
          </a:xfrm>
        </p:spPr>
        <p:txBody>
          <a:bodyPr vert="horz" lIns="91440" tIns="45720" rIns="91440" bIns="45720" rtlCol="0" anchor="ctr">
            <a:noAutofit/>
          </a:bodyPr>
          <a:lstStyle/>
          <a:p>
            <a:pPr defTabSz="457200">
              <a:spcBef>
                <a:spcPts val="1000"/>
              </a:spcBef>
              <a:buSzPct val="80000"/>
              <a:buFont typeface="Wingdings 3" charset="2"/>
              <a:buChar char=""/>
            </a:pPr>
            <a:r>
              <a:rPr lang="en-US" dirty="0">
                <a:solidFill>
                  <a:schemeClr val="tx1">
                    <a:lumMod val="75000"/>
                    <a:lumOff val="25000"/>
                  </a:schemeClr>
                </a:solidFill>
                <a:ea typeface="+mn-ea"/>
                <a:cs typeface="+mn-cs"/>
              </a:rPr>
              <a:t>Each child will be randomly assigned a set of questions</a:t>
            </a:r>
          </a:p>
          <a:p>
            <a:pPr defTabSz="457200">
              <a:spcBef>
                <a:spcPts val="1000"/>
              </a:spcBef>
              <a:buSzPct val="80000"/>
              <a:buFont typeface="Wingdings 3" charset="2"/>
              <a:buChar char=""/>
            </a:pPr>
            <a:endParaRPr lang="en-US" dirty="0">
              <a:solidFill>
                <a:schemeClr val="tx1">
                  <a:lumMod val="75000"/>
                  <a:lumOff val="25000"/>
                </a:schemeClr>
              </a:solidFill>
              <a:ea typeface="+mn-ea"/>
              <a:cs typeface="+mn-cs"/>
            </a:endParaRPr>
          </a:p>
          <a:p>
            <a:pPr defTabSz="457200">
              <a:spcBef>
                <a:spcPts val="1000"/>
              </a:spcBef>
              <a:buSzPct val="80000"/>
              <a:buFont typeface="Wingdings 3" charset="2"/>
              <a:buChar char=""/>
            </a:pPr>
            <a:r>
              <a:rPr lang="en-US" dirty="0">
                <a:solidFill>
                  <a:schemeClr val="tx1">
                    <a:lumMod val="75000"/>
                    <a:lumOff val="25000"/>
                  </a:schemeClr>
                </a:solidFill>
                <a:ea typeface="+mn-ea"/>
                <a:cs typeface="+mn-cs"/>
              </a:rPr>
              <a:t>There will only be multiplication questions in the check, not division facts. </a:t>
            </a:r>
          </a:p>
          <a:p>
            <a:pPr defTabSz="457200">
              <a:spcBef>
                <a:spcPts val="1000"/>
              </a:spcBef>
              <a:buSzPct val="80000"/>
              <a:buFont typeface="Wingdings 3" charset="2"/>
              <a:buChar char=""/>
            </a:pPr>
            <a:endParaRPr lang="en-US" dirty="0">
              <a:solidFill>
                <a:schemeClr val="tx1">
                  <a:lumMod val="75000"/>
                  <a:lumOff val="25000"/>
                </a:schemeClr>
              </a:solidFill>
              <a:ea typeface="+mn-ea"/>
              <a:cs typeface="+mn-cs"/>
            </a:endParaRPr>
          </a:p>
          <a:p>
            <a:pPr defTabSz="457200">
              <a:spcBef>
                <a:spcPts val="1000"/>
              </a:spcBef>
              <a:buSzPct val="80000"/>
              <a:buFont typeface="Wingdings 3" charset="2"/>
              <a:buChar char=""/>
            </a:pPr>
            <a:r>
              <a:rPr lang="en-US" dirty="0">
                <a:solidFill>
                  <a:schemeClr val="tx1">
                    <a:lumMod val="75000"/>
                    <a:lumOff val="25000"/>
                  </a:schemeClr>
                </a:solidFill>
                <a:ea typeface="+mn-ea"/>
                <a:cs typeface="+mn-cs"/>
              </a:rPr>
              <a:t>The 6, 7, 8, 9 and 12 times tables are more likely to be asked. </a:t>
            </a:r>
          </a:p>
          <a:p>
            <a:pPr defTabSz="457200">
              <a:spcBef>
                <a:spcPts val="1000"/>
              </a:spcBef>
              <a:buSzPct val="80000"/>
              <a:buFont typeface="Wingdings 3" charset="2"/>
              <a:buChar char=""/>
            </a:pPr>
            <a:endParaRPr lang="en-US" dirty="0">
              <a:solidFill>
                <a:schemeClr val="tx1">
                  <a:lumMod val="75000"/>
                  <a:lumOff val="25000"/>
                </a:schemeClr>
              </a:solidFill>
              <a:ea typeface="+mn-ea"/>
              <a:cs typeface="+mn-cs"/>
            </a:endParaRPr>
          </a:p>
          <a:p>
            <a:pPr defTabSz="457200">
              <a:spcBef>
                <a:spcPts val="1000"/>
              </a:spcBef>
              <a:buSzPct val="80000"/>
              <a:buFont typeface="Wingdings 3" charset="2"/>
              <a:buChar char=""/>
            </a:pPr>
            <a:r>
              <a:rPr lang="en-US" dirty="0">
                <a:solidFill>
                  <a:schemeClr val="tx1">
                    <a:lumMod val="75000"/>
                    <a:lumOff val="25000"/>
                  </a:schemeClr>
                </a:solidFill>
                <a:ea typeface="+mn-ea"/>
                <a:cs typeface="+mn-cs"/>
              </a:rPr>
              <a:t>Reversal of questions (e.g. 8 x 6 and 6 x 8) will not be asked in the same check. </a:t>
            </a:r>
          </a:p>
          <a:p>
            <a:pPr defTabSz="457200">
              <a:spcBef>
                <a:spcPts val="1000"/>
              </a:spcBef>
              <a:buSzPct val="80000"/>
              <a:buFont typeface="Wingdings 3" charset="2"/>
              <a:buChar char=""/>
            </a:pPr>
            <a:endParaRPr lang="en-US" dirty="0">
              <a:solidFill>
                <a:schemeClr val="tx1">
                  <a:lumMod val="75000"/>
                  <a:lumOff val="25000"/>
                </a:schemeClr>
              </a:solidFill>
              <a:ea typeface="+mn-ea"/>
              <a:cs typeface="+mn-cs"/>
            </a:endParaRPr>
          </a:p>
          <a:p>
            <a:pPr defTabSz="457200">
              <a:spcBef>
                <a:spcPts val="1000"/>
              </a:spcBef>
              <a:buSzPct val="80000"/>
              <a:buFont typeface="Wingdings 3" charset="2"/>
              <a:buChar char=""/>
            </a:pPr>
            <a:r>
              <a:rPr lang="en-US" dirty="0">
                <a:solidFill>
                  <a:schemeClr val="tx1">
                    <a:lumMod val="75000"/>
                    <a:lumOff val="25000"/>
                  </a:schemeClr>
                </a:solidFill>
                <a:ea typeface="+mn-ea"/>
                <a:cs typeface="+mn-cs"/>
              </a:rPr>
              <a:t>Children will not see their individual results when they complete the check.</a:t>
            </a:r>
          </a:p>
        </p:txBody>
      </p:sp>
      <p:sp>
        <p:nvSpPr>
          <p:cNvPr id="4" name="Slide Number Placeholder 3">
            <a:extLst>
              <a:ext uri="{FF2B5EF4-FFF2-40B4-BE49-F238E27FC236}">
                <a16:creationId xmlns:a16="http://schemas.microsoft.com/office/drawing/2014/main" id="{68D90E41-AD23-4E51-83E7-C36BC23F0795}"/>
              </a:ext>
            </a:extLst>
          </p:cNvPr>
          <p:cNvSpPr>
            <a:spLocks noGrp="1"/>
          </p:cNvSpPr>
          <p:nvPr>
            <p:ph type="sldNum" idx="12"/>
          </p:nvPr>
        </p:nvSpPr>
        <p:spPr>
          <a:xfrm>
            <a:off x="8094518" y="4793878"/>
            <a:ext cx="628649" cy="228599"/>
          </a:xfrm>
        </p:spPr>
        <p:txBody>
          <a:bodyPr vert="horz" lIns="91440" tIns="45720" rIns="91440" bIns="45720" rtlCol="0" anchor="ctr">
            <a:normAutofit/>
          </a:bodyPr>
          <a:lstStyle/>
          <a:p>
            <a:pPr algn="r">
              <a:lnSpc>
                <a:spcPct val="90000"/>
              </a:lnSpc>
              <a:spcAft>
                <a:spcPts val="600"/>
              </a:spcAft>
            </a:pPr>
            <a:fld id="{00000000-1234-1234-1234-123412341234}" type="slidenum">
              <a:rPr lang="en-US" sz="400">
                <a:solidFill>
                  <a:schemeClr val="accent1"/>
                </a:solidFill>
              </a:rPr>
              <a:pPr algn="r">
                <a:lnSpc>
                  <a:spcPct val="90000"/>
                </a:lnSpc>
                <a:spcAft>
                  <a:spcPts val="600"/>
                </a:spcAft>
              </a:pPr>
              <a:t>7</a:t>
            </a:fld>
            <a:endParaRPr lang="en-US" sz="400">
              <a:solidFill>
                <a:schemeClr val="accent1"/>
              </a:solidFill>
            </a:endParaRPr>
          </a:p>
        </p:txBody>
      </p:sp>
    </p:spTree>
    <p:extLst>
      <p:ext uri="{BB962C8B-B14F-4D97-AF65-F5344CB8AC3E}">
        <p14:creationId xmlns:p14="http://schemas.microsoft.com/office/powerpoint/2010/main" val="113447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DD029FC-684F-483A-A8BD-1F092BFFB7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11" name="Rectangle 10">
              <a:extLst>
                <a:ext uri="{FF2B5EF4-FFF2-40B4-BE49-F238E27FC236}">
                  <a16:creationId xmlns:a16="http://schemas.microsoft.com/office/drawing/2014/main" id="{EF3C96DD-C9B2-4B53-AEC5-8CB276D3C7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662F19CA-71D7-45F5-9123-CA712C528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3886C2A0-05BA-4243-B351-00C64563A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CC87CEB4-8F81-455D-A076-159940550D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BC9FC7F0-1AE4-4459-B8F2-219D7598B9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DD48B9DA-44B2-4334-96CF-D089EFEC9A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79089964-B99F-487E-840E-FD3D7E88C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EC4611E9-9EAD-44EF-967C-9F3F3066D0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5916A076-E219-44E3-8EB5-1C04EFCD17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1" name="Rectangle 20">
            <a:extLst>
              <a:ext uri="{FF2B5EF4-FFF2-40B4-BE49-F238E27FC236}">
                <a16:creationId xmlns:a16="http://schemas.microsoft.com/office/drawing/2014/main" id="{D764F0A0-D07C-4159-9427-D25058257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23" name="Group 22">
            <a:extLst>
              <a:ext uri="{FF2B5EF4-FFF2-40B4-BE49-F238E27FC236}">
                <a16:creationId xmlns:a16="http://schemas.microsoft.com/office/drawing/2014/main" id="{353BC003-D6B7-4BF0-937D-4A015F6DEB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770"/>
            <a:ext cx="9144000" cy="5150271"/>
            <a:chOff x="0" y="-2373"/>
            <a:chExt cx="12192000" cy="6867027"/>
          </a:xfrm>
        </p:grpSpPr>
        <p:sp>
          <p:nvSpPr>
            <p:cNvPr id="24" name="Rectangle 23">
              <a:extLst>
                <a:ext uri="{FF2B5EF4-FFF2-40B4-BE49-F238E27FC236}">
                  <a16:creationId xmlns:a16="http://schemas.microsoft.com/office/drawing/2014/main" id="{4903268C-2C5A-4507-9244-86102327B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Oval 24">
              <a:extLst>
                <a:ext uri="{FF2B5EF4-FFF2-40B4-BE49-F238E27FC236}">
                  <a16:creationId xmlns:a16="http://schemas.microsoft.com/office/drawing/2014/main" id="{539F7113-C588-46FB-ADDE-55CEC5981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a:extLst>
                <a:ext uri="{FF2B5EF4-FFF2-40B4-BE49-F238E27FC236}">
                  <a16:creationId xmlns:a16="http://schemas.microsoft.com/office/drawing/2014/main" id="{B6481A55-E6DE-4B8B-9847-0230D12F7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Oval 26">
              <a:extLst>
                <a:ext uri="{FF2B5EF4-FFF2-40B4-BE49-F238E27FC236}">
                  <a16:creationId xmlns:a16="http://schemas.microsoft.com/office/drawing/2014/main" id="{052FD8DB-2F6F-462A-9BF4-1E26C9332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BE52543D-8290-40DE-990A-27CC1992A3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8ECC693B-FBF3-45DD-849C-AC1B1B290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56515BC8-A1CA-4EB4-81D8-6A891458F7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94608" y="402165"/>
              <a:ext cx="657405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5">
              <a:extLst>
                <a:ext uri="{FF2B5EF4-FFF2-40B4-BE49-F238E27FC236}">
                  <a16:creationId xmlns:a16="http://schemas.microsoft.com/office/drawing/2014/main" id="{ED9E2ADE-2C74-4E7D-8701-6AE23ABD4D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2" name="Freeform 5">
              <a:extLst>
                <a:ext uri="{FF2B5EF4-FFF2-40B4-BE49-F238E27FC236}">
                  <a16:creationId xmlns:a16="http://schemas.microsoft.com/office/drawing/2014/main" id="{B7EBD6DC-7188-4268-9886-6535F41A67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3" name="Freeform 5">
              <a:extLst>
                <a:ext uri="{FF2B5EF4-FFF2-40B4-BE49-F238E27FC236}">
                  <a16:creationId xmlns:a16="http://schemas.microsoft.com/office/drawing/2014/main" id="{493CCA32-0C37-4525-8FFC-D62C5EEFBE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87AE8A55-DF60-4178-8CFB-91304C208F69}"/>
              </a:ext>
            </a:extLst>
          </p:cNvPr>
          <p:cNvSpPr>
            <a:spLocks noGrp="1"/>
          </p:cNvSpPr>
          <p:nvPr>
            <p:ph type="title"/>
          </p:nvPr>
        </p:nvSpPr>
        <p:spPr>
          <a:xfrm>
            <a:off x="540583" y="497033"/>
            <a:ext cx="2875340" cy="1098177"/>
          </a:xfrm>
        </p:spPr>
        <p:txBody>
          <a:bodyPr vert="horz" lIns="91440" tIns="45720" rIns="91440" bIns="45720" rtlCol="0" anchor="ctr">
            <a:normAutofit/>
          </a:bodyPr>
          <a:lstStyle/>
          <a:p>
            <a:pPr algn="ctr" defTabSz="457200">
              <a:lnSpc>
                <a:spcPct val="90000"/>
              </a:lnSpc>
              <a:spcBef>
                <a:spcPct val="0"/>
              </a:spcBef>
            </a:pPr>
            <a:r>
              <a:rPr lang="en-US" b="1" dirty="0">
                <a:solidFill>
                  <a:schemeClr val="bg1"/>
                </a:solidFill>
                <a:latin typeface="+mj-lt"/>
              </a:rPr>
              <a:t>More information about the questions</a:t>
            </a:r>
          </a:p>
        </p:txBody>
      </p:sp>
      <p:sp>
        <p:nvSpPr>
          <p:cNvPr id="3" name="Text Placeholder 2">
            <a:extLst>
              <a:ext uri="{FF2B5EF4-FFF2-40B4-BE49-F238E27FC236}">
                <a16:creationId xmlns:a16="http://schemas.microsoft.com/office/drawing/2014/main" id="{960784D9-6E2C-448F-9E26-E89CF355E652}"/>
              </a:ext>
            </a:extLst>
          </p:cNvPr>
          <p:cNvSpPr>
            <a:spLocks noGrp="1"/>
          </p:cNvSpPr>
          <p:nvPr>
            <p:ph type="body" idx="1"/>
          </p:nvPr>
        </p:nvSpPr>
        <p:spPr>
          <a:xfrm>
            <a:off x="866216" y="1590675"/>
            <a:ext cx="2350294" cy="2924175"/>
          </a:xfrm>
        </p:spPr>
        <p:txBody>
          <a:bodyPr vert="horz" lIns="91440" tIns="45720" rIns="91440" bIns="45720" rtlCol="0">
            <a:normAutofit/>
          </a:bodyPr>
          <a:lstStyle/>
          <a:p>
            <a:pPr marL="114300" indent="0" defTabSz="457200">
              <a:spcBef>
                <a:spcPts val="1000"/>
              </a:spcBef>
              <a:buSzPct val="80000"/>
              <a:buFont typeface="Wingdings 3" charset="2"/>
              <a:buChar char=""/>
            </a:pPr>
            <a:r>
              <a:rPr lang="en-US" dirty="0">
                <a:solidFill>
                  <a:schemeClr val="bg1"/>
                </a:solidFill>
                <a:ea typeface="+mn-ea"/>
                <a:cs typeface="+mn-cs"/>
              </a:rPr>
              <a:t>The Standards and Testing Agency (STA) state that they are classifying the multiplication tables by the first number in the question. For example, 8 x 3 would fall within the 8 times table.</a:t>
            </a:r>
          </a:p>
        </p:txBody>
      </p:sp>
      <p:pic>
        <p:nvPicPr>
          <p:cNvPr id="5" name="Picture 2" descr="2018 Times Tables and Multiplciation Check Table">
            <a:extLst>
              <a:ext uri="{FF2B5EF4-FFF2-40B4-BE49-F238E27FC236}">
                <a16:creationId xmlns:a16="http://schemas.microsoft.com/office/drawing/2014/main" id="{9186064E-7386-4D37-8C83-88225406AEE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017" r="29270" b="5548"/>
          <a:stretch/>
        </p:blipFill>
        <p:spPr bwMode="auto">
          <a:xfrm>
            <a:off x="4112334" y="602813"/>
            <a:ext cx="4360892" cy="3937873"/>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5014FF2D-4863-43AA-82A7-958E9F743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34128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5779281-7937-47A5-9678-B6FDAD972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10" name="Rectangle 9">
              <a:extLst>
                <a:ext uri="{FF2B5EF4-FFF2-40B4-BE49-F238E27FC236}">
                  <a16:creationId xmlns:a16="http://schemas.microsoft.com/office/drawing/2014/main" id="{3C6A5F94-EA1E-47C7-A6EE-BBF381891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A45E2F18-3105-4F3B-99FD-83B4793DA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1381AF66-114C-4563-B095-288F42CCB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747F9408-6CFC-4676-AD20-F02C796EB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A7ADB05A-D37F-413A-B91E-5BB1FF628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8654F3E1-5DC0-4E84-B666-997F05FA07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6705C03F-F9C3-432E-8D6A-7396A5D23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A9832115-0F55-42D3-9A09-385BD837D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E7DA4E2E-EF02-4DA8-B2D4-458977719B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9">
            <a:extLst>
              <a:ext uri="{FF2B5EF4-FFF2-40B4-BE49-F238E27FC236}">
                <a16:creationId xmlns:a16="http://schemas.microsoft.com/office/drawing/2014/main" id="{4E7CA534-C00D-4395-B324-C66C955E5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79"/>
            <a:ext cx="9144000" cy="5150269"/>
            <a:chOff x="0" y="-2373"/>
            <a:chExt cx="12192000" cy="6867027"/>
          </a:xfrm>
        </p:grpSpPr>
        <p:sp>
          <p:nvSpPr>
            <p:cNvPr id="25" name="Rectangle 24">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Oval 25">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Oval 26">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3"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4"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6D5A591C-687D-4637-8FB3-2E544D07E9B1}"/>
              </a:ext>
            </a:extLst>
          </p:cNvPr>
          <p:cNvSpPr>
            <a:spLocks noGrp="1"/>
          </p:cNvSpPr>
          <p:nvPr>
            <p:ph type="title"/>
          </p:nvPr>
        </p:nvSpPr>
        <p:spPr>
          <a:xfrm>
            <a:off x="745565" y="847952"/>
            <a:ext cx="2506831" cy="3447595"/>
          </a:xfrm>
        </p:spPr>
        <p:txBody>
          <a:bodyPr vert="horz" lIns="91440" tIns="45720" rIns="91440" bIns="45720" rtlCol="0" anchor="ctr">
            <a:normAutofit/>
          </a:bodyPr>
          <a:lstStyle/>
          <a:p>
            <a:pPr algn="ctr" defTabSz="457200">
              <a:spcBef>
                <a:spcPct val="0"/>
              </a:spcBef>
            </a:pPr>
            <a:r>
              <a:rPr lang="en-US" sz="2400" b="1" dirty="0">
                <a:solidFill>
                  <a:schemeClr val="bg1"/>
                </a:solidFill>
                <a:latin typeface="+mj-lt"/>
              </a:rPr>
              <a:t>Ways to support times table knowledge </a:t>
            </a:r>
          </a:p>
        </p:txBody>
      </p:sp>
      <p:sp>
        <p:nvSpPr>
          <p:cNvPr id="3" name="Text Placeholder 2">
            <a:extLst>
              <a:ext uri="{FF2B5EF4-FFF2-40B4-BE49-F238E27FC236}">
                <a16:creationId xmlns:a16="http://schemas.microsoft.com/office/drawing/2014/main" id="{B2F293DE-C5CC-4EE3-8B02-C3E7DFF32DDD}"/>
              </a:ext>
            </a:extLst>
          </p:cNvPr>
          <p:cNvSpPr>
            <a:spLocks noGrp="1"/>
          </p:cNvSpPr>
          <p:nvPr>
            <p:ph type="body" idx="1"/>
          </p:nvPr>
        </p:nvSpPr>
        <p:spPr>
          <a:xfrm>
            <a:off x="3967557" y="328134"/>
            <a:ext cx="4126961" cy="4465744"/>
          </a:xfrm>
        </p:spPr>
        <p:txBody>
          <a:bodyPr vert="horz" lIns="91440" tIns="45720" rIns="91440" bIns="45720" rtlCol="0" anchor="ctr">
            <a:noAutofit/>
          </a:bodyPr>
          <a:lstStyle/>
          <a:p>
            <a:pPr defTabSz="457200">
              <a:lnSpc>
                <a:spcPct val="90000"/>
              </a:lnSpc>
              <a:spcBef>
                <a:spcPts val="1000"/>
              </a:spcBef>
              <a:buSzPct val="80000"/>
              <a:buFont typeface="Wingdings 3" charset="2"/>
              <a:buChar char=""/>
            </a:pPr>
            <a:r>
              <a:rPr lang="en-US" dirty="0">
                <a:solidFill>
                  <a:schemeClr val="tx1">
                    <a:lumMod val="75000"/>
                    <a:lumOff val="25000"/>
                  </a:schemeClr>
                </a:solidFill>
                <a:ea typeface="+mn-ea"/>
                <a:cs typeface="+mn-cs"/>
              </a:rPr>
              <a:t>Count and look for patterns.</a:t>
            </a:r>
          </a:p>
          <a:p>
            <a:pPr defTabSz="457200">
              <a:lnSpc>
                <a:spcPct val="90000"/>
              </a:lnSpc>
              <a:spcBef>
                <a:spcPts val="1000"/>
              </a:spcBef>
              <a:buSzPct val="80000"/>
              <a:buFont typeface="Wingdings 3" charset="2"/>
              <a:buChar char=""/>
            </a:pPr>
            <a:r>
              <a:rPr lang="en-US" dirty="0">
                <a:solidFill>
                  <a:schemeClr val="tx1">
                    <a:lumMod val="75000"/>
                    <a:lumOff val="25000"/>
                  </a:schemeClr>
                </a:solidFill>
                <a:ea typeface="+mn-ea"/>
                <a:cs typeface="+mn-cs"/>
              </a:rPr>
              <a:t>Understand that multiplication is repeated addition.</a:t>
            </a:r>
          </a:p>
          <a:p>
            <a:pPr defTabSz="457200">
              <a:lnSpc>
                <a:spcPct val="90000"/>
              </a:lnSpc>
              <a:spcBef>
                <a:spcPts val="1000"/>
              </a:spcBef>
              <a:buSzPct val="80000"/>
              <a:buFont typeface="Wingdings 3" charset="2"/>
              <a:buChar char=""/>
            </a:pPr>
            <a:r>
              <a:rPr lang="en-US" dirty="0">
                <a:solidFill>
                  <a:schemeClr val="tx1">
                    <a:lumMod val="75000"/>
                    <a:lumOff val="25000"/>
                  </a:schemeClr>
                </a:solidFill>
                <a:ea typeface="+mn-ea"/>
                <a:cs typeface="+mn-cs"/>
              </a:rPr>
              <a:t>Remember that multiplication is commutative. </a:t>
            </a:r>
          </a:p>
          <a:p>
            <a:pPr defTabSz="457200">
              <a:lnSpc>
                <a:spcPct val="90000"/>
              </a:lnSpc>
              <a:spcBef>
                <a:spcPts val="1000"/>
              </a:spcBef>
              <a:buSzPct val="80000"/>
              <a:buFont typeface="Wingdings 3" charset="2"/>
              <a:buChar char=""/>
            </a:pPr>
            <a:r>
              <a:rPr lang="en-US" dirty="0">
                <a:solidFill>
                  <a:schemeClr val="tx1">
                    <a:lumMod val="75000"/>
                    <a:lumOff val="25000"/>
                  </a:schemeClr>
                </a:solidFill>
                <a:ea typeface="+mn-ea"/>
                <a:cs typeface="+mn-cs"/>
              </a:rPr>
              <a:t>Remember that multiplication is the inverse of division. </a:t>
            </a:r>
          </a:p>
          <a:p>
            <a:pPr defTabSz="457200">
              <a:lnSpc>
                <a:spcPct val="90000"/>
              </a:lnSpc>
              <a:spcBef>
                <a:spcPts val="1000"/>
              </a:spcBef>
              <a:buSzPct val="80000"/>
              <a:buFont typeface="Wingdings 3" charset="2"/>
              <a:buChar char=""/>
            </a:pPr>
            <a:r>
              <a:rPr lang="en-US" dirty="0">
                <a:solidFill>
                  <a:schemeClr val="tx1">
                    <a:lumMod val="75000"/>
                    <a:lumOff val="25000"/>
                  </a:schemeClr>
                </a:solidFill>
                <a:ea typeface="+mn-ea"/>
                <a:cs typeface="+mn-cs"/>
              </a:rPr>
              <a:t>Recall and </a:t>
            </a:r>
            <a:r>
              <a:rPr lang="en-US" dirty="0" err="1">
                <a:solidFill>
                  <a:schemeClr val="tx1">
                    <a:lumMod val="75000"/>
                    <a:lumOff val="25000"/>
                  </a:schemeClr>
                </a:solidFill>
                <a:ea typeface="+mn-ea"/>
                <a:cs typeface="+mn-cs"/>
              </a:rPr>
              <a:t>utilise</a:t>
            </a:r>
            <a:r>
              <a:rPr lang="en-US" dirty="0">
                <a:solidFill>
                  <a:schemeClr val="tx1">
                    <a:lumMod val="75000"/>
                    <a:lumOff val="25000"/>
                  </a:schemeClr>
                </a:solidFill>
                <a:ea typeface="+mn-ea"/>
                <a:cs typeface="+mn-cs"/>
              </a:rPr>
              <a:t> number families. </a:t>
            </a:r>
          </a:p>
          <a:p>
            <a:pPr defTabSz="457200">
              <a:lnSpc>
                <a:spcPct val="90000"/>
              </a:lnSpc>
              <a:spcBef>
                <a:spcPts val="1000"/>
              </a:spcBef>
              <a:buSzPct val="80000"/>
              <a:buFont typeface="Wingdings 3" charset="2"/>
              <a:buChar char=""/>
            </a:pPr>
            <a:endParaRPr lang="en-US" dirty="0">
              <a:solidFill>
                <a:schemeClr val="tx1">
                  <a:lumMod val="75000"/>
                  <a:lumOff val="25000"/>
                </a:schemeClr>
              </a:solidFill>
              <a:ea typeface="+mn-ea"/>
              <a:cs typeface="+mn-cs"/>
            </a:endParaRPr>
          </a:p>
          <a:p>
            <a:pPr marL="114300" indent="0" defTabSz="457200">
              <a:lnSpc>
                <a:spcPct val="90000"/>
              </a:lnSpc>
              <a:spcBef>
                <a:spcPts val="1000"/>
              </a:spcBef>
              <a:buSzPct val="80000"/>
              <a:buFont typeface="Wingdings 3" charset="2"/>
              <a:buChar char=""/>
            </a:pPr>
            <a:r>
              <a:rPr lang="en-US" dirty="0">
                <a:solidFill>
                  <a:schemeClr val="tx1">
                    <a:lumMod val="75000"/>
                    <a:lumOff val="25000"/>
                  </a:schemeClr>
                </a:solidFill>
                <a:ea typeface="+mn-ea"/>
                <a:cs typeface="+mn-cs"/>
              </a:rPr>
              <a:t> Use different representations to represent multiplication, such as:</a:t>
            </a:r>
          </a:p>
          <a:p>
            <a:pPr defTabSz="457200">
              <a:lnSpc>
                <a:spcPct val="90000"/>
              </a:lnSpc>
              <a:spcBef>
                <a:spcPts val="1000"/>
              </a:spcBef>
              <a:buSzPct val="80000"/>
              <a:buFont typeface="Wingdings 3" charset="2"/>
              <a:buChar char=""/>
            </a:pPr>
            <a:r>
              <a:rPr lang="en-US" dirty="0">
                <a:solidFill>
                  <a:schemeClr val="tx1">
                    <a:lumMod val="75000"/>
                    <a:lumOff val="25000"/>
                  </a:schemeClr>
                </a:solidFill>
                <a:ea typeface="+mn-ea"/>
                <a:cs typeface="+mn-cs"/>
              </a:rPr>
              <a:t>Concrete manipulatives suck as multilink cubes or counters.</a:t>
            </a:r>
          </a:p>
          <a:p>
            <a:pPr defTabSz="457200">
              <a:lnSpc>
                <a:spcPct val="90000"/>
              </a:lnSpc>
              <a:spcBef>
                <a:spcPts val="1000"/>
              </a:spcBef>
              <a:buSzPct val="80000"/>
              <a:buFont typeface="Wingdings 3" charset="2"/>
              <a:buChar char=""/>
            </a:pPr>
            <a:r>
              <a:rPr lang="en-US" dirty="0">
                <a:solidFill>
                  <a:schemeClr val="tx1">
                    <a:lumMod val="75000"/>
                    <a:lumOff val="25000"/>
                  </a:schemeClr>
                </a:solidFill>
                <a:ea typeface="+mn-ea"/>
                <a:cs typeface="+mn-cs"/>
              </a:rPr>
              <a:t>Create pictorial representations such as arrays. </a:t>
            </a:r>
          </a:p>
        </p:txBody>
      </p:sp>
      <p:sp>
        <p:nvSpPr>
          <p:cNvPr id="4" name="Slide Number Placeholder 3">
            <a:extLst>
              <a:ext uri="{FF2B5EF4-FFF2-40B4-BE49-F238E27FC236}">
                <a16:creationId xmlns:a16="http://schemas.microsoft.com/office/drawing/2014/main" id="{CC1156D5-41E0-44B1-BED4-A96BEEB571AA}"/>
              </a:ext>
            </a:extLst>
          </p:cNvPr>
          <p:cNvSpPr>
            <a:spLocks noGrp="1"/>
          </p:cNvSpPr>
          <p:nvPr>
            <p:ph type="sldNum" idx="12"/>
          </p:nvPr>
        </p:nvSpPr>
        <p:spPr>
          <a:xfrm>
            <a:off x="8094518" y="4793878"/>
            <a:ext cx="628649" cy="228599"/>
          </a:xfrm>
        </p:spPr>
        <p:txBody>
          <a:bodyPr vert="horz" lIns="91440" tIns="45720" rIns="91440" bIns="45720" rtlCol="0" anchor="ctr">
            <a:normAutofit/>
          </a:bodyPr>
          <a:lstStyle/>
          <a:p>
            <a:pPr algn="r">
              <a:lnSpc>
                <a:spcPct val="90000"/>
              </a:lnSpc>
              <a:spcAft>
                <a:spcPts val="600"/>
              </a:spcAft>
            </a:pPr>
            <a:fld id="{00000000-1234-1234-1234-123412341234}" type="slidenum">
              <a:rPr lang="en-US" sz="400">
                <a:solidFill>
                  <a:schemeClr val="accent1"/>
                </a:solidFill>
              </a:rPr>
              <a:pPr algn="r">
                <a:lnSpc>
                  <a:spcPct val="90000"/>
                </a:lnSpc>
                <a:spcAft>
                  <a:spcPts val="600"/>
                </a:spcAft>
              </a:pPr>
              <a:t>9</a:t>
            </a:fld>
            <a:endParaRPr lang="en-US" sz="400">
              <a:solidFill>
                <a:schemeClr val="accent1"/>
              </a:solidFill>
            </a:endParaRPr>
          </a:p>
        </p:txBody>
      </p:sp>
    </p:spTree>
    <p:extLst>
      <p:ext uri="{BB962C8B-B14F-4D97-AF65-F5344CB8AC3E}">
        <p14:creationId xmlns:p14="http://schemas.microsoft.com/office/powerpoint/2010/main" val="308131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772</TotalTime>
  <Words>1930</Words>
  <Application>Microsoft Office PowerPoint</Application>
  <PresentationFormat>On-screen Show (16:9)</PresentationFormat>
  <Paragraphs>170</Paragraphs>
  <Slides>18</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Century Gothic</vt:lpstr>
      <vt:lpstr>Wingdings 3</vt:lpstr>
      <vt:lpstr>Nunito</vt:lpstr>
      <vt:lpstr>Arial</vt:lpstr>
      <vt:lpstr>Ion Boardroom</vt:lpstr>
      <vt:lpstr>Year 4 Multiplication Tables Check 2022 Presentation for Parents, Carers &amp; Guardians</vt:lpstr>
      <vt:lpstr>Important information about multiplication tables check (MTC)</vt:lpstr>
      <vt:lpstr>When the check will take place</vt:lpstr>
      <vt:lpstr>How the check is carried out</vt:lpstr>
      <vt:lpstr>How the check is carried out</vt:lpstr>
      <vt:lpstr>Specific arrangements for the check </vt:lpstr>
      <vt:lpstr>The check questions</vt:lpstr>
      <vt:lpstr>More information about the questions</vt:lpstr>
      <vt:lpstr>Ways to support times table knowledge </vt:lpstr>
      <vt:lpstr>Counting and looking for patterns.</vt:lpstr>
      <vt:lpstr>Repeated addition </vt:lpstr>
      <vt:lpstr>Multiplication is commutative </vt:lpstr>
      <vt:lpstr>Multiplication is the inverse of division </vt:lpstr>
      <vt:lpstr>Number families </vt:lpstr>
      <vt:lpstr>Using known facts </vt:lpstr>
      <vt:lpstr>Ways to support times table knowledge </vt:lpstr>
      <vt:lpstr>How best to prepare your child for the check</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Hannah Searle - Work</dc:creator>
  <cp:lastModifiedBy>D Uzzell</cp:lastModifiedBy>
  <cp:revision>25</cp:revision>
  <dcterms:modified xsi:type="dcterms:W3CDTF">2023-02-14T01:37:19Z</dcterms:modified>
</cp:coreProperties>
</file>