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0" r:id="rId4"/>
    <p:sldId id="258" r:id="rId5"/>
    <p:sldId id="263" r:id="rId6"/>
    <p:sldId id="264" r:id="rId7"/>
    <p:sldId id="265" r:id="rId8"/>
    <p:sldId id="261" r:id="rId9"/>
    <p:sldId id="267" r:id="rId10"/>
    <p:sldId id="266" r:id="rId11"/>
    <p:sldId id="259" r:id="rId12"/>
    <p:sldId id="262" r:id="rId13"/>
    <p:sldId id="268" r:id="rId14"/>
    <p:sldId id="277" r:id="rId15"/>
    <p:sldId id="2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9"/>
  </p:normalViewPr>
  <p:slideViewPr>
    <p:cSldViewPr snapToGrid="0" snapToObjects="1">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D0A844-4417-46A6-A2AE-76E7BA78415B}"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AD639E90-C7E3-4DC5-A00F-5D4C747AF0FA}">
      <dgm:prSet/>
      <dgm:spPr/>
      <dgm:t>
        <a:bodyPr/>
        <a:lstStyle/>
        <a:p>
          <a:r>
            <a:rPr lang="en-GB" dirty="0"/>
            <a:t>Children develop the key concept of equivalent fractions, and link this with multiplying and dividing the numerators and denominators, as well as exploring the visual concept through fractions of shapes. Children learn how to find a fraction of an amount, and develop this with the aid of a bar model and other representations alongside. </a:t>
          </a:r>
          <a:endParaRPr lang="en-US" dirty="0"/>
        </a:p>
      </dgm:t>
    </dgm:pt>
    <dgm:pt modelId="{A0C06164-CD88-4299-B10C-D6F1E101F13E}" type="parTrans" cxnId="{457AE681-568E-418E-9274-31B9FF7B12A1}">
      <dgm:prSet/>
      <dgm:spPr/>
      <dgm:t>
        <a:bodyPr/>
        <a:lstStyle/>
        <a:p>
          <a:endParaRPr lang="en-US"/>
        </a:p>
      </dgm:t>
    </dgm:pt>
    <dgm:pt modelId="{20793370-75BC-4D24-B82E-493BF0424D5A}" type="sibTrans" cxnId="{457AE681-568E-418E-9274-31B9FF7B12A1}">
      <dgm:prSet/>
      <dgm:spPr/>
      <dgm:t>
        <a:bodyPr/>
        <a:lstStyle/>
        <a:p>
          <a:endParaRPr lang="en-US"/>
        </a:p>
      </dgm:t>
    </dgm:pt>
    <dgm:pt modelId="{B1B2457C-6B0E-4CB9-B218-329177FC3BB9}">
      <dgm:prSet/>
      <dgm:spPr/>
      <dgm:t>
        <a:bodyPr/>
        <a:lstStyle/>
        <a:p>
          <a:r>
            <a:rPr lang="en-GB"/>
            <a:t>in Year 3, children develop an understanding of how to add and subtract fractions with the same denominator and find complements to the whole. This is developed alongside an understanding of fractions as numbers, including fractions greater than 1. In Year 4, children begin to work with fractions greater than 1. </a:t>
          </a:r>
          <a:endParaRPr lang="en-US"/>
        </a:p>
      </dgm:t>
    </dgm:pt>
    <dgm:pt modelId="{2EF85191-EBA3-404A-9779-8C00D1E6F612}" type="parTrans" cxnId="{32EBF663-763C-42CE-B504-E260FB29BB74}">
      <dgm:prSet/>
      <dgm:spPr/>
      <dgm:t>
        <a:bodyPr/>
        <a:lstStyle/>
        <a:p>
          <a:endParaRPr lang="en-US"/>
        </a:p>
      </dgm:t>
    </dgm:pt>
    <dgm:pt modelId="{56200598-D6AF-4519-8E71-19C85FC5CBF7}" type="sibTrans" cxnId="{32EBF663-763C-42CE-B504-E260FB29BB74}">
      <dgm:prSet/>
      <dgm:spPr/>
      <dgm:t>
        <a:bodyPr/>
        <a:lstStyle/>
        <a:p>
          <a:endParaRPr lang="en-US"/>
        </a:p>
      </dgm:t>
    </dgm:pt>
    <dgm:pt modelId="{B1B76016-6F14-4D86-8264-13B4853E3DF8}">
      <dgm:prSet/>
      <dgm:spPr/>
      <dgm:t>
        <a:bodyPr/>
        <a:lstStyle/>
        <a:p>
          <a:r>
            <a:rPr lang="en-GB"/>
            <a:t>Decimals are introduced, as tenths in Year 3 and then as hundredths in Year 4. Children develop an understanding of decimals in terms of the relationship with fractions, with dividing by 10 and 100, and also with place value. </a:t>
          </a:r>
          <a:endParaRPr lang="en-US"/>
        </a:p>
      </dgm:t>
    </dgm:pt>
    <dgm:pt modelId="{8F01DA84-8AB0-4590-8D0F-AE0DD83C35CD}" type="parTrans" cxnId="{A57CA774-51AF-4156-9A1F-E51B2FB12D84}">
      <dgm:prSet/>
      <dgm:spPr/>
      <dgm:t>
        <a:bodyPr/>
        <a:lstStyle/>
        <a:p>
          <a:endParaRPr lang="en-US"/>
        </a:p>
      </dgm:t>
    </dgm:pt>
    <dgm:pt modelId="{1E383BCD-35B6-41D5-AA10-0C4C5BC682A2}" type="sibTrans" cxnId="{A57CA774-51AF-4156-9A1F-E51B2FB12D84}">
      <dgm:prSet/>
      <dgm:spPr/>
      <dgm:t>
        <a:bodyPr/>
        <a:lstStyle/>
        <a:p>
          <a:endParaRPr lang="en-US"/>
        </a:p>
      </dgm:t>
    </dgm:pt>
    <dgm:pt modelId="{A08A22E8-0F99-E344-B485-96C459A03491}" type="pres">
      <dgm:prSet presAssocID="{DBD0A844-4417-46A6-A2AE-76E7BA78415B}" presName="vert0" presStyleCnt="0">
        <dgm:presLayoutVars>
          <dgm:dir/>
          <dgm:animOne val="branch"/>
          <dgm:animLvl val="lvl"/>
        </dgm:presLayoutVars>
      </dgm:prSet>
      <dgm:spPr/>
    </dgm:pt>
    <dgm:pt modelId="{67A30FD0-A271-FB4E-922A-0024C9741B94}" type="pres">
      <dgm:prSet presAssocID="{AD639E90-C7E3-4DC5-A00F-5D4C747AF0FA}" presName="thickLine" presStyleLbl="alignNode1" presStyleIdx="0" presStyleCnt="3"/>
      <dgm:spPr/>
    </dgm:pt>
    <dgm:pt modelId="{3CE98E5A-CB5D-A342-AB50-763FBF7109DF}" type="pres">
      <dgm:prSet presAssocID="{AD639E90-C7E3-4DC5-A00F-5D4C747AF0FA}" presName="horz1" presStyleCnt="0"/>
      <dgm:spPr/>
    </dgm:pt>
    <dgm:pt modelId="{10503734-F457-0242-BE92-2D7232A069D4}" type="pres">
      <dgm:prSet presAssocID="{AD639E90-C7E3-4DC5-A00F-5D4C747AF0FA}" presName="tx1" presStyleLbl="revTx" presStyleIdx="0" presStyleCnt="3"/>
      <dgm:spPr/>
    </dgm:pt>
    <dgm:pt modelId="{A2CB66D8-DC85-1145-8EDA-70665BEDAC42}" type="pres">
      <dgm:prSet presAssocID="{AD639E90-C7E3-4DC5-A00F-5D4C747AF0FA}" presName="vert1" presStyleCnt="0"/>
      <dgm:spPr/>
    </dgm:pt>
    <dgm:pt modelId="{9AE42BB5-D0D7-FA4E-8CDC-D4D453685915}" type="pres">
      <dgm:prSet presAssocID="{B1B2457C-6B0E-4CB9-B218-329177FC3BB9}" presName="thickLine" presStyleLbl="alignNode1" presStyleIdx="1" presStyleCnt="3"/>
      <dgm:spPr/>
    </dgm:pt>
    <dgm:pt modelId="{D520EF29-C6DB-2E41-9716-EAB30CA4BBDC}" type="pres">
      <dgm:prSet presAssocID="{B1B2457C-6B0E-4CB9-B218-329177FC3BB9}" presName="horz1" presStyleCnt="0"/>
      <dgm:spPr/>
    </dgm:pt>
    <dgm:pt modelId="{19F5ACC3-B46E-CE47-9EB5-D986FF501A63}" type="pres">
      <dgm:prSet presAssocID="{B1B2457C-6B0E-4CB9-B218-329177FC3BB9}" presName="tx1" presStyleLbl="revTx" presStyleIdx="1" presStyleCnt="3"/>
      <dgm:spPr/>
    </dgm:pt>
    <dgm:pt modelId="{EAB4FE95-777D-6241-8DCB-E11B992A189A}" type="pres">
      <dgm:prSet presAssocID="{B1B2457C-6B0E-4CB9-B218-329177FC3BB9}" presName="vert1" presStyleCnt="0"/>
      <dgm:spPr/>
    </dgm:pt>
    <dgm:pt modelId="{1B222552-AE2E-9D4B-9E46-F44C8A9A0995}" type="pres">
      <dgm:prSet presAssocID="{B1B76016-6F14-4D86-8264-13B4853E3DF8}" presName="thickLine" presStyleLbl="alignNode1" presStyleIdx="2" presStyleCnt="3"/>
      <dgm:spPr/>
    </dgm:pt>
    <dgm:pt modelId="{FAD7B651-1F52-DC48-A139-FE5286B49BEF}" type="pres">
      <dgm:prSet presAssocID="{B1B76016-6F14-4D86-8264-13B4853E3DF8}" presName="horz1" presStyleCnt="0"/>
      <dgm:spPr/>
    </dgm:pt>
    <dgm:pt modelId="{5F034F4A-05FE-E143-BC2D-AECDAE1B100C}" type="pres">
      <dgm:prSet presAssocID="{B1B76016-6F14-4D86-8264-13B4853E3DF8}" presName="tx1" presStyleLbl="revTx" presStyleIdx="2" presStyleCnt="3"/>
      <dgm:spPr/>
    </dgm:pt>
    <dgm:pt modelId="{BF024F49-D192-F54C-989B-8283BA9BDC79}" type="pres">
      <dgm:prSet presAssocID="{B1B76016-6F14-4D86-8264-13B4853E3DF8}" presName="vert1" presStyleCnt="0"/>
      <dgm:spPr/>
    </dgm:pt>
  </dgm:ptLst>
  <dgm:cxnLst>
    <dgm:cxn modelId="{32EBF663-763C-42CE-B504-E260FB29BB74}" srcId="{DBD0A844-4417-46A6-A2AE-76E7BA78415B}" destId="{B1B2457C-6B0E-4CB9-B218-329177FC3BB9}" srcOrd="1" destOrd="0" parTransId="{2EF85191-EBA3-404A-9779-8C00D1E6F612}" sibTransId="{56200598-D6AF-4519-8E71-19C85FC5CBF7}"/>
    <dgm:cxn modelId="{EF0A4445-9F2D-2B40-838E-977937A28336}" type="presOf" srcId="{DBD0A844-4417-46A6-A2AE-76E7BA78415B}" destId="{A08A22E8-0F99-E344-B485-96C459A03491}" srcOrd="0" destOrd="0" presId="urn:microsoft.com/office/officeart/2008/layout/LinedList"/>
    <dgm:cxn modelId="{A57CA774-51AF-4156-9A1F-E51B2FB12D84}" srcId="{DBD0A844-4417-46A6-A2AE-76E7BA78415B}" destId="{B1B76016-6F14-4D86-8264-13B4853E3DF8}" srcOrd="2" destOrd="0" parTransId="{8F01DA84-8AB0-4590-8D0F-AE0DD83C35CD}" sibTransId="{1E383BCD-35B6-41D5-AA10-0C4C5BC682A2}"/>
    <dgm:cxn modelId="{72622776-C998-3C4E-919C-8722D340CD67}" type="presOf" srcId="{AD639E90-C7E3-4DC5-A00F-5D4C747AF0FA}" destId="{10503734-F457-0242-BE92-2D7232A069D4}" srcOrd="0" destOrd="0" presId="urn:microsoft.com/office/officeart/2008/layout/LinedList"/>
    <dgm:cxn modelId="{457AE681-568E-418E-9274-31B9FF7B12A1}" srcId="{DBD0A844-4417-46A6-A2AE-76E7BA78415B}" destId="{AD639E90-C7E3-4DC5-A00F-5D4C747AF0FA}" srcOrd="0" destOrd="0" parTransId="{A0C06164-CD88-4299-B10C-D6F1E101F13E}" sibTransId="{20793370-75BC-4D24-B82E-493BF0424D5A}"/>
    <dgm:cxn modelId="{6C49C88B-7F6D-8A4C-874B-833D933D4194}" type="presOf" srcId="{B1B76016-6F14-4D86-8264-13B4853E3DF8}" destId="{5F034F4A-05FE-E143-BC2D-AECDAE1B100C}" srcOrd="0" destOrd="0" presId="urn:microsoft.com/office/officeart/2008/layout/LinedList"/>
    <dgm:cxn modelId="{4383FCAD-5F6A-D94B-9D7A-1D5B11240CE3}" type="presOf" srcId="{B1B2457C-6B0E-4CB9-B218-329177FC3BB9}" destId="{19F5ACC3-B46E-CE47-9EB5-D986FF501A63}" srcOrd="0" destOrd="0" presId="urn:microsoft.com/office/officeart/2008/layout/LinedList"/>
    <dgm:cxn modelId="{391CEBCB-2576-3D42-B1D8-C7006D7D4AA2}" type="presParOf" srcId="{A08A22E8-0F99-E344-B485-96C459A03491}" destId="{67A30FD0-A271-FB4E-922A-0024C9741B94}" srcOrd="0" destOrd="0" presId="urn:microsoft.com/office/officeart/2008/layout/LinedList"/>
    <dgm:cxn modelId="{013640F5-0232-8546-9369-5BAEE14C3609}" type="presParOf" srcId="{A08A22E8-0F99-E344-B485-96C459A03491}" destId="{3CE98E5A-CB5D-A342-AB50-763FBF7109DF}" srcOrd="1" destOrd="0" presId="urn:microsoft.com/office/officeart/2008/layout/LinedList"/>
    <dgm:cxn modelId="{5289EFFE-44B3-6B47-AEB1-D30C7C877D53}" type="presParOf" srcId="{3CE98E5A-CB5D-A342-AB50-763FBF7109DF}" destId="{10503734-F457-0242-BE92-2D7232A069D4}" srcOrd="0" destOrd="0" presId="urn:microsoft.com/office/officeart/2008/layout/LinedList"/>
    <dgm:cxn modelId="{FB3A810E-961A-6F48-9D57-AE61EA4937F9}" type="presParOf" srcId="{3CE98E5A-CB5D-A342-AB50-763FBF7109DF}" destId="{A2CB66D8-DC85-1145-8EDA-70665BEDAC42}" srcOrd="1" destOrd="0" presId="urn:microsoft.com/office/officeart/2008/layout/LinedList"/>
    <dgm:cxn modelId="{CCC5B0DE-3C64-1D4D-8F31-C3849DB3CF35}" type="presParOf" srcId="{A08A22E8-0F99-E344-B485-96C459A03491}" destId="{9AE42BB5-D0D7-FA4E-8CDC-D4D453685915}" srcOrd="2" destOrd="0" presId="urn:microsoft.com/office/officeart/2008/layout/LinedList"/>
    <dgm:cxn modelId="{42D2A1D3-FED2-DF49-A008-62C1BAE1F0D4}" type="presParOf" srcId="{A08A22E8-0F99-E344-B485-96C459A03491}" destId="{D520EF29-C6DB-2E41-9716-EAB30CA4BBDC}" srcOrd="3" destOrd="0" presId="urn:microsoft.com/office/officeart/2008/layout/LinedList"/>
    <dgm:cxn modelId="{192646D8-1B0A-BB4E-9096-17D88DFC7B21}" type="presParOf" srcId="{D520EF29-C6DB-2E41-9716-EAB30CA4BBDC}" destId="{19F5ACC3-B46E-CE47-9EB5-D986FF501A63}" srcOrd="0" destOrd="0" presId="urn:microsoft.com/office/officeart/2008/layout/LinedList"/>
    <dgm:cxn modelId="{0A49BA64-D295-DF45-ACDD-B47923F92D8B}" type="presParOf" srcId="{D520EF29-C6DB-2E41-9716-EAB30CA4BBDC}" destId="{EAB4FE95-777D-6241-8DCB-E11B992A189A}" srcOrd="1" destOrd="0" presId="urn:microsoft.com/office/officeart/2008/layout/LinedList"/>
    <dgm:cxn modelId="{3F4D4587-F8FA-6246-851C-DECF379E90CB}" type="presParOf" srcId="{A08A22E8-0F99-E344-B485-96C459A03491}" destId="{1B222552-AE2E-9D4B-9E46-F44C8A9A0995}" srcOrd="4" destOrd="0" presId="urn:microsoft.com/office/officeart/2008/layout/LinedList"/>
    <dgm:cxn modelId="{A40BA5AF-0547-974C-8537-1B948509625F}" type="presParOf" srcId="{A08A22E8-0F99-E344-B485-96C459A03491}" destId="{FAD7B651-1F52-DC48-A139-FE5286B49BEF}" srcOrd="5" destOrd="0" presId="urn:microsoft.com/office/officeart/2008/layout/LinedList"/>
    <dgm:cxn modelId="{81F3075A-414F-3F46-A2F9-DB9DFC2106A1}" type="presParOf" srcId="{FAD7B651-1F52-DC48-A139-FE5286B49BEF}" destId="{5F034F4A-05FE-E143-BC2D-AECDAE1B100C}" srcOrd="0" destOrd="0" presId="urn:microsoft.com/office/officeart/2008/layout/LinedList"/>
    <dgm:cxn modelId="{01ACF283-44FB-5C43-9E6C-74451CA85D20}" type="presParOf" srcId="{FAD7B651-1F52-DC48-A139-FE5286B49BEF}" destId="{BF024F49-D192-F54C-989B-8283BA9BDC7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CE4E33-18C1-4791-9287-2155455D416F}"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9E1DE443-609D-4F9F-830B-3763EEAF6063}">
      <dgm:prSet/>
      <dgm:spPr/>
      <dgm:t>
        <a:bodyPr/>
        <a:lstStyle/>
        <a:p>
          <a:r>
            <a:rPr lang="en-GB" dirty="0"/>
            <a:t>Children find fractions of amounts, multiply a fraction by a whole number and by another fraction, divide a fraction by a whole number, and add and subtract fractions with different denominators.</a:t>
          </a:r>
          <a:endParaRPr lang="en-US" dirty="0"/>
        </a:p>
      </dgm:t>
    </dgm:pt>
    <dgm:pt modelId="{C0E7A2A4-42A8-4170-957B-B5953180DE75}" type="parTrans" cxnId="{EA33EDFB-7740-4222-9EE2-A2DB01713F46}">
      <dgm:prSet/>
      <dgm:spPr/>
      <dgm:t>
        <a:bodyPr/>
        <a:lstStyle/>
        <a:p>
          <a:endParaRPr lang="en-US"/>
        </a:p>
      </dgm:t>
    </dgm:pt>
    <dgm:pt modelId="{F674F273-395A-40C7-A03A-4E42FA1DCAAF}" type="sibTrans" cxnId="{EA33EDFB-7740-4222-9EE2-A2DB01713F46}">
      <dgm:prSet/>
      <dgm:spPr/>
      <dgm:t>
        <a:bodyPr/>
        <a:lstStyle/>
        <a:p>
          <a:endParaRPr lang="en-US"/>
        </a:p>
      </dgm:t>
    </dgm:pt>
    <dgm:pt modelId="{03E07BF4-7207-4534-83F6-307A9739DE4D}">
      <dgm:prSet/>
      <dgm:spPr/>
      <dgm:t>
        <a:bodyPr/>
        <a:lstStyle/>
        <a:p>
          <a:r>
            <a:rPr lang="en-GB"/>
            <a:t>Children become more confident working with improper fractions and mixed numbers and can calculate with them. Understanding of decimals with up to 3 decimal places is built through place value and as fractions, and children calculate with decimals in the context of measure as well as in pure arithmetic. </a:t>
          </a:r>
          <a:endParaRPr lang="en-US"/>
        </a:p>
      </dgm:t>
    </dgm:pt>
    <dgm:pt modelId="{8E7E417A-1E81-4269-BE6E-1F4C14A01601}" type="parTrans" cxnId="{9551AECA-3C6F-482B-8DFF-0B873FBDC7CD}">
      <dgm:prSet/>
      <dgm:spPr/>
      <dgm:t>
        <a:bodyPr/>
        <a:lstStyle/>
        <a:p>
          <a:endParaRPr lang="en-US"/>
        </a:p>
      </dgm:t>
    </dgm:pt>
    <dgm:pt modelId="{8045DDB4-C01A-48D3-915C-B09DF0985E74}" type="sibTrans" cxnId="{9551AECA-3C6F-482B-8DFF-0B873FBDC7CD}">
      <dgm:prSet/>
      <dgm:spPr/>
      <dgm:t>
        <a:bodyPr/>
        <a:lstStyle/>
        <a:p>
          <a:endParaRPr lang="en-US"/>
        </a:p>
      </dgm:t>
    </dgm:pt>
    <dgm:pt modelId="{1E44E3A9-288F-43CE-914E-D66B9B4E0AA8}">
      <dgm:prSet/>
      <dgm:spPr/>
      <dgm:t>
        <a:bodyPr/>
        <a:lstStyle/>
        <a:p>
          <a:r>
            <a:rPr lang="en-GB"/>
            <a:t>Children develop an understanding of percentages in relation to hundredths, and they understand how to work with common percentages: 50%, 25%, 10% and 1%. </a:t>
          </a:r>
          <a:endParaRPr lang="en-US"/>
        </a:p>
      </dgm:t>
    </dgm:pt>
    <dgm:pt modelId="{338ED4C3-F41A-48E1-8734-AC6714BDDEB2}" type="parTrans" cxnId="{E583378C-5457-4BFF-90B1-F9FF61B11188}">
      <dgm:prSet/>
      <dgm:spPr/>
      <dgm:t>
        <a:bodyPr/>
        <a:lstStyle/>
        <a:p>
          <a:endParaRPr lang="en-US"/>
        </a:p>
      </dgm:t>
    </dgm:pt>
    <dgm:pt modelId="{D0A4079E-DF47-49EA-8CE5-F0ED46D39794}" type="sibTrans" cxnId="{E583378C-5457-4BFF-90B1-F9FF61B11188}">
      <dgm:prSet/>
      <dgm:spPr/>
      <dgm:t>
        <a:bodyPr/>
        <a:lstStyle/>
        <a:p>
          <a:endParaRPr lang="en-US"/>
        </a:p>
      </dgm:t>
    </dgm:pt>
    <dgm:pt modelId="{71569BD3-0844-D94C-9282-439012907153}" type="pres">
      <dgm:prSet presAssocID="{D2CE4E33-18C1-4791-9287-2155455D416F}" presName="vert0" presStyleCnt="0">
        <dgm:presLayoutVars>
          <dgm:dir/>
          <dgm:animOne val="branch"/>
          <dgm:animLvl val="lvl"/>
        </dgm:presLayoutVars>
      </dgm:prSet>
      <dgm:spPr/>
    </dgm:pt>
    <dgm:pt modelId="{E26FDC4A-78E3-BD47-B4D1-64FB0577D9AC}" type="pres">
      <dgm:prSet presAssocID="{9E1DE443-609D-4F9F-830B-3763EEAF6063}" presName="thickLine" presStyleLbl="alignNode1" presStyleIdx="0" presStyleCnt="3"/>
      <dgm:spPr/>
    </dgm:pt>
    <dgm:pt modelId="{C1B770C5-5DBE-A348-BCA9-4D5677C6A87C}" type="pres">
      <dgm:prSet presAssocID="{9E1DE443-609D-4F9F-830B-3763EEAF6063}" presName="horz1" presStyleCnt="0"/>
      <dgm:spPr/>
    </dgm:pt>
    <dgm:pt modelId="{0D54C05D-4969-4942-B923-7F3D81EA31A2}" type="pres">
      <dgm:prSet presAssocID="{9E1DE443-609D-4F9F-830B-3763EEAF6063}" presName="tx1" presStyleLbl="revTx" presStyleIdx="0" presStyleCnt="3"/>
      <dgm:spPr/>
    </dgm:pt>
    <dgm:pt modelId="{76213854-FAEA-AF4D-B140-0493A7DA4E77}" type="pres">
      <dgm:prSet presAssocID="{9E1DE443-609D-4F9F-830B-3763EEAF6063}" presName="vert1" presStyleCnt="0"/>
      <dgm:spPr/>
    </dgm:pt>
    <dgm:pt modelId="{30A2E81E-A7A2-8840-A82D-83AC7E793CA7}" type="pres">
      <dgm:prSet presAssocID="{03E07BF4-7207-4534-83F6-307A9739DE4D}" presName="thickLine" presStyleLbl="alignNode1" presStyleIdx="1" presStyleCnt="3"/>
      <dgm:spPr/>
    </dgm:pt>
    <dgm:pt modelId="{64196BA7-CEF6-F044-9126-2D17E3E7D52E}" type="pres">
      <dgm:prSet presAssocID="{03E07BF4-7207-4534-83F6-307A9739DE4D}" presName="horz1" presStyleCnt="0"/>
      <dgm:spPr/>
    </dgm:pt>
    <dgm:pt modelId="{EBA0A72E-FD5F-4840-952C-FFF7002958D2}" type="pres">
      <dgm:prSet presAssocID="{03E07BF4-7207-4534-83F6-307A9739DE4D}" presName="tx1" presStyleLbl="revTx" presStyleIdx="1" presStyleCnt="3"/>
      <dgm:spPr/>
    </dgm:pt>
    <dgm:pt modelId="{E2BF331A-1CE6-774E-9B50-BBE3ED77CDC4}" type="pres">
      <dgm:prSet presAssocID="{03E07BF4-7207-4534-83F6-307A9739DE4D}" presName="vert1" presStyleCnt="0"/>
      <dgm:spPr/>
    </dgm:pt>
    <dgm:pt modelId="{B075491C-72EE-7247-8DA6-3C643CF98D10}" type="pres">
      <dgm:prSet presAssocID="{1E44E3A9-288F-43CE-914E-D66B9B4E0AA8}" presName="thickLine" presStyleLbl="alignNode1" presStyleIdx="2" presStyleCnt="3"/>
      <dgm:spPr/>
    </dgm:pt>
    <dgm:pt modelId="{F1BC55DD-039F-0540-AB80-6A3D37A1E781}" type="pres">
      <dgm:prSet presAssocID="{1E44E3A9-288F-43CE-914E-D66B9B4E0AA8}" presName="horz1" presStyleCnt="0"/>
      <dgm:spPr/>
    </dgm:pt>
    <dgm:pt modelId="{B9DABEBB-1D61-B14A-B140-D551C284EBAD}" type="pres">
      <dgm:prSet presAssocID="{1E44E3A9-288F-43CE-914E-D66B9B4E0AA8}" presName="tx1" presStyleLbl="revTx" presStyleIdx="2" presStyleCnt="3"/>
      <dgm:spPr/>
    </dgm:pt>
    <dgm:pt modelId="{5CD92719-058C-AC43-9E2F-6F618F4C553F}" type="pres">
      <dgm:prSet presAssocID="{1E44E3A9-288F-43CE-914E-D66B9B4E0AA8}" presName="vert1" presStyleCnt="0"/>
      <dgm:spPr/>
    </dgm:pt>
  </dgm:ptLst>
  <dgm:cxnLst>
    <dgm:cxn modelId="{7B922A7B-DCF0-2044-8E38-D212153713D7}" type="presOf" srcId="{D2CE4E33-18C1-4791-9287-2155455D416F}" destId="{71569BD3-0844-D94C-9282-439012907153}" srcOrd="0" destOrd="0" presId="urn:microsoft.com/office/officeart/2008/layout/LinedList"/>
    <dgm:cxn modelId="{D1E6A983-86A8-B64E-8A90-D356C68ED47E}" type="presOf" srcId="{1E44E3A9-288F-43CE-914E-D66B9B4E0AA8}" destId="{B9DABEBB-1D61-B14A-B140-D551C284EBAD}" srcOrd="0" destOrd="0" presId="urn:microsoft.com/office/officeart/2008/layout/LinedList"/>
    <dgm:cxn modelId="{E583378C-5457-4BFF-90B1-F9FF61B11188}" srcId="{D2CE4E33-18C1-4791-9287-2155455D416F}" destId="{1E44E3A9-288F-43CE-914E-D66B9B4E0AA8}" srcOrd="2" destOrd="0" parTransId="{338ED4C3-F41A-48E1-8734-AC6714BDDEB2}" sibTransId="{D0A4079E-DF47-49EA-8CE5-F0ED46D39794}"/>
    <dgm:cxn modelId="{B48F06AA-67E2-8049-836F-7B2C7A687881}" type="presOf" srcId="{9E1DE443-609D-4F9F-830B-3763EEAF6063}" destId="{0D54C05D-4969-4942-B923-7F3D81EA31A2}" srcOrd="0" destOrd="0" presId="urn:microsoft.com/office/officeart/2008/layout/LinedList"/>
    <dgm:cxn modelId="{9551AECA-3C6F-482B-8DFF-0B873FBDC7CD}" srcId="{D2CE4E33-18C1-4791-9287-2155455D416F}" destId="{03E07BF4-7207-4534-83F6-307A9739DE4D}" srcOrd="1" destOrd="0" parTransId="{8E7E417A-1E81-4269-BE6E-1F4C14A01601}" sibTransId="{8045DDB4-C01A-48D3-915C-B09DF0985E74}"/>
    <dgm:cxn modelId="{727452ED-1BFB-F343-842D-3EF3F441B620}" type="presOf" srcId="{03E07BF4-7207-4534-83F6-307A9739DE4D}" destId="{EBA0A72E-FD5F-4840-952C-FFF7002958D2}" srcOrd="0" destOrd="0" presId="urn:microsoft.com/office/officeart/2008/layout/LinedList"/>
    <dgm:cxn modelId="{EA33EDFB-7740-4222-9EE2-A2DB01713F46}" srcId="{D2CE4E33-18C1-4791-9287-2155455D416F}" destId="{9E1DE443-609D-4F9F-830B-3763EEAF6063}" srcOrd="0" destOrd="0" parTransId="{C0E7A2A4-42A8-4170-957B-B5953180DE75}" sibTransId="{F674F273-395A-40C7-A03A-4E42FA1DCAAF}"/>
    <dgm:cxn modelId="{E085B8D0-9DB2-B74F-B425-9D86E24B7D1D}" type="presParOf" srcId="{71569BD3-0844-D94C-9282-439012907153}" destId="{E26FDC4A-78E3-BD47-B4D1-64FB0577D9AC}" srcOrd="0" destOrd="0" presId="urn:microsoft.com/office/officeart/2008/layout/LinedList"/>
    <dgm:cxn modelId="{3CE6766D-CE92-DD46-A4A3-2E77A1AB3B37}" type="presParOf" srcId="{71569BD3-0844-D94C-9282-439012907153}" destId="{C1B770C5-5DBE-A348-BCA9-4D5677C6A87C}" srcOrd="1" destOrd="0" presId="urn:microsoft.com/office/officeart/2008/layout/LinedList"/>
    <dgm:cxn modelId="{38044A28-16A2-BA40-9515-EC8BC2B844C3}" type="presParOf" srcId="{C1B770C5-5DBE-A348-BCA9-4D5677C6A87C}" destId="{0D54C05D-4969-4942-B923-7F3D81EA31A2}" srcOrd="0" destOrd="0" presId="urn:microsoft.com/office/officeart/2008/layout/LinedList"/>
    <dgm:cxn modelId="{2D1C4D33-71D0-5F4D-8DD5-75C87FB85BA3}" type="presParOf" srcId="{C1B770C5-5DBE-A348-BCA9-4D5677C6A87C}" destId="{76213854-FAEA-AF4D-B140-0493A7DA4E77}" srcOrd="1" destOrd="0" presId="urn:microsoft.com/office/officeart/2008/layout/LinedList"/>
    <dgm:cxn modelId="{02069E0F-BCB5-DC4C-9C2E-8546F03DB9FC}" type="presParOf" srcId="{71569BD3-0844-D94C-9282-439012907153}" destId="{30A2E81E-A7A2-8840-A82D-83AC7E793CA7}" srcOrd="2" destOrd="0" presId="urn:microsoft.com/office/officeart/2008/layout/LinedList"/>
    <dgm:cxn modelId="{6123D7B6-11FF-FE44-BCD5-BEF1CCAB2EED}" type="presParOf" srcId="{71569BD3-0844-D94C-9282-439012907153}" destId="{64196BA7-CEF6-F044-9126-2D17E3E7D52E}" srcOrd="3" destOrd="0" presId="urn:microsoft.com/office/officeart/2008/layout/LinedList"/>
    <dgm:cxn modelId="{C4768C40-3D80-A645-B47E-1D86294368E7}" type="presParOf" srcId="{64196BA7-CEF6-F044-9126-2D17E3E7D52E}" destId="{EBA0A72E-FD5F-4840-952C-FFF7002958D2}" srcOrd="0" destOrd="0" presId="urn:microsoft.com/office/officeart/2008/layout/LinedList"/>
    <dgm:cxn modelId="{1C5CE233-21C3-9A41-B58F-0430996CE6C7}" type="presParOf" srcId="{64196BA7-CEF6-F044-9126-2D17E3E7D52E}" destId="{E2BF331A-1CE6-774E-9B50-BBE3ED77CDC4}" srcOrd="1" destOrd="0" presId="urn:microsoft.com/office/officeart/2008/layout/LinedList"/>
    <dgm:cxn modelId="{A30F71DA-991B-2A47-8A12-BA865B4092D0}" type="presParOf" srcId="{71569BD3-0844-D94C-9282-439012907153}" destId="{B075491C-72EE-7247-8DA6-3C643CF98D10}" srcOrd="4" destOrd="0" presId="urn:microsoft.com/office/officeart/2008/layout/LinedList"/>
    <dgm:cxn modelId="{074EC102-3388-074C-86EB-E30C09D53EC0}" type="presParOf" srcId="{71569BD3-0844-D94C-9282-439012907153}" destId="{F1BC55DD-039F-0540-AB80-6A3D37A1E781}" srcOrd="5" destOrd="0" presId="urn:microsoft.com/office/officeart/2008/layout/LinedList"/>
    <dgm:cxn modelId="{5C9C26B1-537E-B742-B1B4-9AE8A4CBB1F1}" type="presParOf" srcId="{F1BC55DD-039F-0540-AB80-6A3D37A1E781}" destId="{B9DABEBB-1D61-B14A-B140-D551C284EBAD}" srcOrd="0" destOrd="0" presId="urn:microsoft.com/office/officeart/2008/layout/LinedList"/>
    <dgm:cxn modelId="{3BA48A02-C317-0844-B401-8C28989C7B2A}" type="presParOf" srcId="{F1BC55DD-039F-0540-AB80-6A3D37A1E781}" destId="{5CD92719-058C-AC43-9E2F-6F618F4C553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A30FD0-A271-FB4E-922A-0024C9741B94}">
      <dsp:nvSpPr>
        <dsp:cNvPr id="0" name=""/>
        <dsp:cNvSpPr/>
      </dsp:nvSpPr>
      <dsp:spPr>
        <a:xfrm>
          <a:off x="0" y="2717"/>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503734-F457-0242-BE92-2D7232A069D4}">
      <dsp:nvSpPr>
        <dsp:cNvPr id="0" name=""/>
        <dsp:cNvSpPr/>
      </dsp:nvSpPr>
      <dsp:spPr>
        <a:xfrm>
          <a:off x="0" y="2717"/>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Children develop the key concept of equivalent fractions, and link this with multiplying and dividing the numerators and denominators, as well as exploring the visual concept through fractions of shapes. Children learn how to find a fraction of an amount, and develop this with the aid of a bar model and other representations alongside. </a:t>
          </a:r>
          <a:endParaRPr lang="en-US" sz="2000" kern="1200" dirty="0"/>
        </a:p>
      </dsp:txBody>
      <dsp:txXfrm>
        <a:off x="0" y="2717"/>
        <a:ext cx="6735443" cy="1853055"/>
      </dsp:txXfrm>
    </dsp:sp>
    <dsp:sp modelId="{9AE42BB5-D0D7-FA4E-8CDC-D4D453685915}">
      <dsp:nvSpPr>
        <dsp:cNvPr id="0" name=""/>
        <dsp:cNvSpPr/>
      </dsp:nvSpPr>
      <dsp:spPr>
        <a:xfrm>
          <a:off x="0" y="1855773"/>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F5ACC3-B46E-CE47-9EB5-D986FF501A63}">
      <dsp:nvSpPr>
        <dsp:cNvPr id="0" name=""/>
        <dsp:cNvSpPr/>
      </dsp:nvSpPr>
      <dsp:spPr>
        <a:xfrm>
          <a:off x="0" y="1855773"/>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in Year 3, children develop an understanding of how to add and subtract fractions with the same denominator and find complements to the whole. This is developed alongside an understanding of fractions as numbers, including fractions greater than 1. In Year 4, children begin to work with fractions greater than 1. </a:t>
          </a:r>
          <a:endParaRPr lang="en-US" sz="2000" kern="1200"/>
        </a:p>
      </dsp:txBody>
      <dsp:txXfrm>
        <a:off x="0" y="1855773"/>
        <a:ext cx="6735443" cy="1853055"/>
      </dsp:txXfrm>
    </dsp:sp>
    <dsp:sp modelId="{1B222552-AE2E-9D4B-9E46-F44C8A9A0995}">
      <dsp:nvSpPr>
        <dsp:cNvPr id="0" name=""/>
        <dsp:cNvSpPr/>
      </dsp:nvSpPr>
      <dsp:spPr>
        <a:xfrm>
          <a:off x="0" y="3708828"/>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034F4A-05FE-E143-BC2D-AECDAE1B100C}">
      <dsp:nvSpPr>
        <dsp:cNvPr id="0" name=""/>
        <dsp:cNvSpPr/>
      </dsp:nvSpPr>
      <dsp:spPr>
        <a:xfrm>
          <a:off x="0" y="3708828"/>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Decimals are introduced, as tenths in Year 3 and then as hundredths in Year 4. Children develop an understanding of decimals in terms of the relationship with fractions, with dividing by 10 and 100, and also with place value. </a:t>
          </a:r>
          <a:endParaRPr lang="en-US" sz="2000" kern="1200"/>
        </a:p>
      </dsp:txBody>
      <dsp:txXfrm>
        <a:off x="0" y="3708828"/>
        <a:ext cx="6735443" cy="1853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6FDC4A-78E3-BD47-B4D1-64FB0577D9AC}">
      <dsp:nvSpPr>
        <dsp:cNvPr id="0" name=""/>
        <dsp:cNvSpPr/>
      </dsp:nvSpPr>
      <dsp:spPr>
        <a:xfrm>
          <a:off x="0" y="2717"/>
          <a:ext cx="673544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54C05D-4969-4942-B923-7F3D81EA31A2}">
      <dsp:nvSpPr>
        <dsp:cNvPr id="0" name=""/>
        <dsp:cNvSpPr/>
      </dsp:nvSpPr>
      <dsp:spPr>
        <a:xfrm>
          <a:off x="0" y="2717"/>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Children find fractions of amounts, multiply a fraction by a whole number and by another fraction, divide a fraction by a whole number, and add and subtract fractions with different denominators.</a:t>
          </a:r>
          <a:endParaRPr lang="en-US" sz="2000" kern="1200" dirty="0"/>
        </a:p>
      </dsp:txBody>
      <dsp:txXfrm>
        <a:off x="0" y="2717"/>
        <a:ext cx="6735443" cy="1853055"/>
      </dsp:txXfrm>
    </dsp:sp>
    <dsp:sp modelId="{30A2E81E-A7A2-8840-A82D-83AC7E793CA7}">
      <dsp:nvSpPr>
        <dsp:cNvPr id="0" name=""/>
        <dsp:cNvSpPr/>
      </dsp:nvSpPr>
      <dsp:spPr>
        <a:xfrm>
          <a:off x="0" y="1855773"/>
          <a:ext cx="673544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A0A72E-FD5F-4840-952C-FFF7002958D2}">
      <dsp:nvSpPr>
        <dsp:cNvPr id="0" name=""/>
        <dsp:cNvSpPr/>
      </dsp:nvSpPr>
      <dsp:spPr>
        <a:xfrm>
          <a:off x="0" y="1855773"/>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Children become more confident working with improper fractions and mixed numbers and can calculate with them. Understanding of decimals with up to 3 decimal places is built through place value and as fractions, and children calculate with decimals in the context of measure as well as in pure arithmetic. </a:t>
          </a:r>
          <a:endParaRPr lang="en-US" sz="2000" kern="1200"/>
        </a:p>
      </dsp:txBody>
      <dsp:txXfrm>
        <a:off x="0" y="1855773"/>
        <a:ext cx="6735443" cy="1853055"/>
      </dsp:txXfrm>
    </dsp:sp>
    <dsp:sp modelId="{B075491C-72EE-7247-8DA6-3C643CF98D10}">
      <dsp:nvSpPr>
        <dsp:cNvPr id="0" name=""/>
        <dsp:cNvSpPr/>
      </dsp:nvSpPr>
      <dsp:spPr>
        <a:xfrm>
          <a:off x="0" y="3708828"/>
          <a:ext cx="673544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DABEBB-1D61-B14A-B140-D551C284EBAD}">
      <dsp:nvSpPr>
        <dsp:cNvPr id="0" name=""/>
        <dsp:cNvSpPr/>
      </dsp:nvSpPr>
      <dsp:spPr>
        <a:xfrm>
          <a:off x="0" y="3708828"/>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Children develop an understanding of percentages in relation to hundredths, and they understand how to work with common percentages: 50%, 25%, 10% and 1%. </a:t>
          </a:r>
          <a:endParaRPr lang="en-US" sz="2000" kern="1200"/>
        </a:p>
      </dsp:txBody>
      <dsp:txXfrm>
        <a:off x="0" y="3708828"/>
        <a:ext cx="6735443" cy="185305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3F2F91-0820-4F41-AB61-045F3A2DB35E}" type="datetimeFigureOut">
              <a:rPr lang="en-US" smtClean="0"/>
              <a:t>12/31/2021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E3D90D-1632-FD4B-84CE-CA2A6C35A9CE}" type="slidenum">
              <a:rPr lang="en-US" smtClean="0"/>
              <a:t>‹#›</a:t>
            </a:fld>
            <a:endParaRPr lang="en-US"/>
          </a:p>
        </p:txBody>
      </p:sp>
    </p:spTree>
    <p:extLst>
      <p:ext uri="{BB962C8B-B14F-4D97-AF65-F5344CB8AC3E}">
        <p14:creationId xmlns:p14="http://schemas.microsoft.com/office/powerpoint/2010/main" val="578373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taken from the Power </a:t>
            </a:r>
            <a:r>
              <a:rPr lang="en-US" dirty="0" err="1"/>
              <a:t>Maths</a:t>
            </a:r>
            <a:r>
              <a:rPr lang="en-US" dirty="0"/>
              <a:t> Calculation Policies for Upper and Lower Key Stage Two</a:t>
            </a:r>
          </a:p>
        </p:txBody>
      </p:sp>
      <p:sp>
        <p:nvSpPr>
          <p:cNvPr id="4" name="Slide Number Placeholder 3"/>
          <p:cNvSpPr>
            <a:spLocks noGrp="1"/>
          </p:cNvSpPr>
          <p:nvPr>
            <p:ph type="sldNum" sz="quarter" idx="5"/>
          </p:nvPr>
        </p:nvSpPr>
        <p:spPr/>
        <p:txBody>
          <a:bodyPr/>
          <a:lstStyle/>
          <a:p>
            <a:fld id="{28E3D90D-1632-FD4B-84CE-CA2A6C35A9CE}" type="slidenum">
              <a:rPr lang="en-US" smtClean="0"/>
              <a:t>2</a:t>
            </a:fld>
            <a:endParaRPr lang="en-US"/>
          </a:p>
        </p:txBody>
      </p:sp>
    </p:spTree>
    <p:extLst>
      <p:ext uri="{BB962C8B-B14F-4D97-AF65-F5344CB8AC3E}">
        <p14:creationId xmlns:p14="http://schemas.microsoft.com/office/powerpoint/2010/main" val="371386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www.twinkl.co.uk</a:t>
            </a:r>
            <a:r>
              <a:rPr lang="en-US" dirty="0"/>
              <a:t>/teaching-wiki/commutativity</a:t>
            </a:r>
          </a:p>
          <a:p>
            <a:endParaRPr lang="en-US" dirty="0"/>
          </a:p>
        </p:txBody>
      </p:sp>
      <p:sp>
        <p:nvSpPr>
          <p:cNvPr id="4" name="Slide Number Placeholder 3"/>
          <p:cNvSpPr>
            <a:spLocks noGrp="1"/>
          </p:cNvSpPr>
          <p:nvPr>
            <p:ph type="sldNum" sz="quarter" idx="5"/>
          </p:nvPr>
        </p:nvSpPr>
        <p:spPr/>
        <p:txBody>
          <a:bodyPr/>
          <a:lstStyle/>
          <a:p>
            <a:fld id="{28E3D90D-1632-FD4B-84CE-CA2A6C35A9CE}" type="slidenum">
              <a:rPr lang="en-US" smtClean="0"/>
              <a:t>6</a:t>
            </a:fld>
            <a:endParaRPr lang="en-US"/>
          </a:p>
        </p:txBody>
      </p:sp>
    </p:spTree>
    <p:extLst>
      <p:ext uri="{BB962C8B-B14F-4D97-AF65-F5344CB8AC3E}">
        <p14:creationId xmlns:p14="http://schemas.microsoft.com/office/powerpoint/2010/main" val="2687363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thirdspacelearning.com</a:t>
            </a:r>
            <a:r>
              <a:rPr lang="en-US" dirty="0"/>
              <a:t>/blog/what-is-partitioning/</a:t>
            </a:r>
          </a:p>
          <a:p>
            <a:endParaRPr lang="en-US" dirty="0"/>
          </a:p>
        </p:txBody>
      </p:sp>
      <p:sp>
        <p:nvSpPr>
          <p:cNvPr id="4" name="Slide Number Placeholder 3"/>
          <p:cNvSpPr>
            <a:spLocks noGrp="1"/>
          </p:cNvSpPr>
          <p:nvPr>
            <p:ph type="sldNum" sz="quarter" idx="5"/>
          </p:nvPr>
        </p:nvSpPr>
        <p:spPr/>
        <p:txBody>
          <a:bodyPr/>
          <a:lstStyle/>
          <a:p>
            <a:fld id="{28E3D90D-1632-FD4B-84CE-CA2A6C35A9CE}" type="slidenum">
              <a:rPr lang="en-US" smtClean="0"/>
              <a:t>7</a:t>
            </a:fld>
            <a:endParaRPr lang="en-US"/>
          </a:p>
        </p:txBody>
      </p:sp>
    </p:spTree>
    <p:extLst>
      <p:ext uri="{BB962C8B-B14F-4D97-AF65-F5344CB8AC3E}">
        <p14:creationId xmlns:p14="http://schemas.microsoft.com/office/powerpoint/2010/main" val="2399462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4B15E-FB6A-8049-BF5D-01C7A89D10C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EACDE19-104D-D540-A586-D151BE7B93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D9FF167-ADE9-A34D-8EF4-CC9AB9941239}"/>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5" name="Footer Placeholder 4">
            <a:extLst>
              <a:ext uri="{FF2B5EF4-FFF2-40B4-BE49-F238E27FC236}">
                <a16:creationId xmlns:a16="http://schemas.microsoft.com/office/drawing/2014/main" id="{3DCCE68A-D8AB-C24F-954D-EB99D4007A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7CFA3E-A87E-A848-8A32-A3A3731B3070}"/>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312685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B58-AD5B-EB48-83CB-2A7099D7D86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470031D-821A-7046-9F5A-9923E7EEB8B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76DD293-52AC-3749-BF2C-4610BF72CA88}"/>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5" name="Footer Placeholder 4">
            <a:extLst>
              <a:ext uri="{FF2B5EF4-FFF2-40B4-BE49-F238E27FC236}">
                <a16:creationId xmlns:a16="http://schemas.microsoft.com/office/drawing/2014/main" id="{54F3CEBB-0BFD-FE4D-AB98-E2562EBCD8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37F400-5A7F-1743-A1AA-A41DC8F9099A}"/>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1383975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03675E-ECF4-304B-B402-A3DFC51F3B3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14238F3-304C-1C49-9917-9B36CA44856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78DE71F-E747-4D4E-9FF5-4E30A681F41E}"/>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5" name="Footer Placeholder 4">
            <a:extLst>
              <a:ext uri="{FF2B5EF4-FFF2-40B4-BE49-F238E27FC236}">
                <a16:creationId xmlns:a16="http://schemas.microsoft.com/office/drawing/2014/main" id="{3217D0A0-7E4A-9741-868E-83ABE19433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FF0097-7AC1-CF4D-A28F-2CE3220B7B1D}"/>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360551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6B53-0B5B-9749-B24F-2883AE99658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1C98F29-8A75-8044-954F-5C41B768750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0619153-0DCD-C54D-8C44-F905596DF770}"/>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5" name="Footer Placeholder 4">
            <a:extLst>
              <a:ext uri="{FF2B5EF4-FFF2-40B4-BE49-F238E27FC236}">
                <a16:creationId xmlns:a16="http://schemas.microsoft.com/office/drawing/2014/main" id="{351869AB-C678-9C44-9259-B425A4D835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6C925-B7F3-4B48-AE65-AE9B9366C9A1}"/>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253763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B686F-AB65-154C-954F-4A53AA8372D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523E0A6-7628-9648-AC59-99A0BE6F7D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F85712F-4C7A-9842-9211-504965D282FA}"/>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5" name="Footer Placeholder 4">
            <a:extLst>
              <a:ext uri="{FF2B5EF4-FFF2-40B4-BE49-F238E27FC236}">
                <a16:creationId xmlns:a16="http://schemas.microsoft.com/office/drawing/2014/main" id="{6C7B04C7-6C5E-F144-8CD7-B28383E5E0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2BD050-A8CF-1C42-88FD-7CFCE956C7EC}"/>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21698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8ADDC-A3AD-DA44-B8B1-20FF21E3BBE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A28AB00-C812-F742-AEF4-B4A7F878C07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A13FD3A-2CA2-6345-8436-D59714DD089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5E1ED82-FDD4-0447-93D9-54BFF0B1C856}"/>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6" name="Footer Placeholder 5">
            <a:extLst>
              <a:ext uri="{FF2B5EF4-FFF2-40B4-BE49-F238E27FC236}">
                <a16:creationId xmlns:a16="http://schemas.microsoft.com/office/drawing/2014/main" id="{FCD8F776-66A0-DA44-A8CA-F21890E5FC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9F18BA-90AF-CD4B-A2C4-3A7122516469}"/>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416115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61FD8-7268-FB48-A282-7C5C69465C8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DF9E2E6-5B02-824D-9DEB-D715E0682E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B83FFA6-3FC5-5E44-8FFC-C7759C4BA97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CB8FEFE-CF6E-E54D-8240-21F2B7D7B9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C52025D-55B6-0E48-8661-977F6E63547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16C3F3D-9F24-BD45-8A73-055144AE6E23}"/>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8" name="Footer Placeholder 7">
            <a:extLst>
              <a:ext uri="{FF2B5EF4-FFF2-40B4-BE49-F238E27FC236}">
                <a16:creationId xmlns:a16="http://schemas.microsoft.com/office/drawing/2014/main" id="{A48FFC91-7E99-7F47-B9EA-AA710FE591B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3A018A-124A-4A44-81ED-ACAB647A538C}"/>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117086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0D8C6-2C20-F547-B096-7DD57C49F63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6DEE8FE-E682-AA4F-B4C5-8634C4027590}"/>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4" name="Footer Placeholder 3">
            <a:extLst>
              <a:ext uri="{FF2B5EF4-FFF2-40B4-BE49-F238E27FC236}">
                <a16:creationId xmlns:a16="http://schemas.microsoft.com/office/drawing/2014/main" id="{5A9A455B-D71C-4D4A-B17A-284D68FCF6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A69C7F-F6C6-9C40-819D-AE9220783F00}"/>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385640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4F7A5D-6F89-C248-BB1B-B9BE0074E94E}"/>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3" name="Footer Placeholder 2">
            <a:extLst>
              <a:ext uri="{FF2B5EF4-FFF2-40B4-BE49-F238E27FC236}">
                <a16:creationId xmlns:a16="http://schemas.microsoft.com/office/drawing/2014/main" id="{DB638B69-2FEC-1F49-A5DA-626EA0765B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2A7F41-DA1C-9249-8337-E2C14AE7E609}"/>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1026761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48F1A-CCD7-7B42-93C9-5BD69B5E496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C569559-B2EA-3841-9812-56EFC74D69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A130DE3-3642-CC4E-80E5-BC7D188FAC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640516C-E1CA-754C-A279-E148A9110CA9}"/>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6" name="Footer Placeholder 5">
            <a:extLst>
              <a:ext uri="{FF2B5EF4-FFF2-40B4-BE49-F238E27FC236}">
                <a16:creationId xmlns:a16="http://schemas.microsoft.com/office/drawing/2014/main" id="{1537AB31-6B7C-D84F-A2C1-14704010F9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080568-2AB6-204D-A968-CEC0E64F1B04}"/>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395857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D2038-7A99-2842-B5F1-6BB827266FD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125B670-6B3C-C44D-B04F-6A57B594BC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1BAA72-675A-EF43-837A-70F0CC4B83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4AB3A69-3D7A-EE4B-BF8A-6702F52F7889}"/>
              </a:ext>
            </a:extLst>
          </p:cNvPr>
          <p:cNvSpPr>
            <a:spLocks noGrp="1"/>
          </p:cNvSpPr>
          <p:nvPr>
            <p:ph type="dt" sz="half" idx="10"/>
          </p:nvPr>
        </p:nvSpPr>
        <p:spPr/>
        <p:txBody>
          <a:bodyPr/>
          <a:lstStyle/>
          <a:p>
            <a:fld id="{9CF1289D-7B76-8D42-B07B-F31531981BC7}" type="datetimeFigureOut">
              <a:rPr lang="en-US" smtClean="0"/>
              <a:t>12/31/2021</a:t>
            </a:fld>
            <a:endParaRPr lang="en-US"/>
          </a:p>
        </p:txBody>
      </p:sp>
      <p:sp>
        <p:nvSpPr>
          <p:cNvPr id="6" name="Footer Placeholder 5">
            <a:extLst>
              <a:ext uri="{FF2B5EF4-FFF2-40B4-BE49-F238E27FC236}">
                <a16:creationId xmlns:a16="http://schemas.microsoft.com/office/drawing/2014/main" id="{B1990388-66BA-D541-BA30-17DE68AC84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05D685-462A-604B-AE8D-86FC9BBFF877}"/>
              </a:ext>
            </a:extLst>
          </p:cNvPr>
          <p:cNvSpPr>
            <a:spLocks noGrp="1"/>
          </p:cNvSpPr>
          <p:nvPr>
            <p:ph type="sldNum" sz="quarter" idx="12"/>
          </p:nvPr>
        </p:nvSpPr>
        <p:spPr/>
        <p:txBody>
          <a:bodyPr/>
          <a:lstStyle/>
          <a:p>
            <a:fld id="{9D65740F-1BA4-CA44-91DB-EF72A98751BD}" type="slidenum">
              <a:rPr lang="en-US" smtClean="0"/>
              <a:t>‹#›</a:t>
            </a:fld>
            <a:endParaRPr lang="en-US"/>
          </a:p>
        </p:txBody>
      </p:sp>
    </p:spTree>
    <p:extLst>
      <p:ext uri="{BB962C8B-B14F-4D97-AF65-F5344CB8AC3E}">
        <p14:creationId xmlns:p14="http://schemas.microsoft.com/office/powerpoint/2010/main" val="2656727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111CCA-EB8D-2C4E-ADBC-9147C548D7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D4FF0E3-807F-DB47-AE64-B529E3EACF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D0B8F86-5723-AD4D-9903-D36649A22C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1289D-7B76-8D42-B07B-F31531981BC7}" type="datetimeFigureOut">
              <a:rPr lang="en-US" smtClean="0"/>
              <a:t>12/31/2021</a:t>
            </a:fld>
            <a:endParaRPr lang="en-US"/>
          </a:p>
        </p:txBody>
      </p:sp>
      <p:sp>
        <p:nvSpPr>
          <p:cNvPr id="5" name="Footer Placeholder 4">
            <a:extLst>
              <a:ext uri="{FF2B5EF4-FFF2-40B4-BE49-F238E27FC236}">
                <a16:creationId xmlns:a16="http://schemas.microsoft.com/office/drawing/2014/main" id="{E3E08428-2A8A-2F4D-910A-3254D9473E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ACCA4A-3854-7D4C-98A0-F7390DCF3B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5740F-1BA4-CA44-91DB-EF72A98751BD}" type="slidenum">
              <a:rPr lang="en-US" smtClean="0"/>
              <a:t>‹#›</a:t>
            </a:fld>
            <a:endParaRPr lang="en-US"/>
          </a:p>
        </p:txBody>
      </p:sp>
    </p:spTree>
    <p:extLst>
      <p:ext uri="{BB962C8B-B14F-4D97-AF65-F5344CB8AC3E}">
        <p14:creationId xmlns:p14="http://schemas.microsoft.com/office/powerpoint/2010/main" val="955101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hirdspacelearning.com/blog/guide-division-for-kids-explaine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bc.co.uk/bitesize/topics/zhdwxnb"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larkrise.essex.sch.uk/policies-and-guidan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bc.co.uk/bitesize/articles/z4chnr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599C049-97D4-8E41-BE10-DDCD3449399D}"/>
              </a:ext>
            </a:extLst>
          </p:cNvPr>
          <p:cNvSpPr>
            <a:spLocks noGrp="1"/>
          </p:cNvSpPr>
          <p:nvPr>
            <p:ph type="ctrTitle"/>
          </p:nvPr>
        </p:nvSpPr>
        <p:spPr>
          <a:xfrm>
            <a:off x="4038600" y="1939159"/>
            <a:ext cx="7644627" cy="2751086"/>
          </a:xfrm>
        </p:spPr>
        <p:txBody>
          <a:bodyPr>
            <a:normAutofit/>
          </a:bodyPr>
          <a:lstStyle/>
          <a:p>
            <a:pPr algn="r"/>
            <a:r>
              <a:rPr lang="en-US" dirty="0" err="1"/>
              <a:t>Maths</a:t>
            </a:r>
            <a:r>
              <a:rPr lang="en-US" dirty="0"/>
              <a:t> Explained</a:t>
            </a:r>
            <a:endParaRPr lang="en-US"/>
          </a:p>
        </p:txBody>
      </p:sp>
      <p:sp>
        <p:nvSpPr>
          <p:cNvPr id="3" name="Subtitle 2">
            <a:extLst>
              <a:ext uri="{FF2B5EF4-FFF2-40B4-BE49-F238E27FC236}">
                <a16:creationId xmlns:a16="http://schemas.microsoft.com/office/drawing/2014/main" id="{1CA8E05B-25FE-284A-A11A-380C861DA131}"/>
              </a:ext>
            </a:extLst>
          </p:cNvPr>
          <p:cNvSpPr>
            <a:spLocks noGrp="1"/>
          </p:cNvSpPr>
          <p:nvPr>
            <p:ph type="subTitle" idx="1"/>
          </p:nvPr>
        </p:nvSpPr>
        <p:spPr>
          <a:xfrm>
            <a:off x="4038600" y="4782320"/>
            <a:ext cx="7644627" cy="1329443"/>
          </a:xfrm>
        </p:spPr>
        <p:txBody>
          <a:bodyPr>
            <a:normAutofit/>
          </a:bodyPr>
          <a:lstStyle/>
          <a:p>
            <a:pPr algn="r"/>
            <a:r>
              <a:rPr lang="en-US" dirty="0"/>
              <a:t>Key Stage Two</a:t>
            </a:r>
            <a:endParaRPr lang="en-US"/>
          </a:p>
        </p:txBody>
      </p:sp>
    </p:spTree>
    <p:extLst>
      <p:ext uri="{BB962C8B-B14F-4D97-AF65-F5344CB8AC3E}">
        <p14:creationId xmlns:p14="http://schemas.microsoft.com/office/powerpoint/2010/main" val="240248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67A10-76BF-D244-AA10-A0DFA76BAD7B}"/>
              </a:ext>
            </a:extLst>
          </p:cNvPr>
          <p:cNvSpPr>
            <a:spLocks noGrp="1"/>
          </p:cNvSpPr>
          <p:nvPr>
            <p:ph type="title"/>
          </p:nvPr>
        </p:nvSpPr>
        <p:spPr>
          <a:xfrm>
            <a:off x="838200" y="365124"/>
            <a:ext cx="10515600" cy="5811839"/>
          </a:xfrm>
        </p:spPr>
        <p:txBody>
          <a:bodyPr>
            <a:normAutofit fontScale="90000"/>
          </a:bodyPr>
          <a:lstStyle/>
          <a:p>
            <a:r>
              <a:rPr lang="en-US" dirty="0"/>
              <a:t>This link: </a:t>
            </a:r>
            <a:r>
              <a:rPr lang="en-US" dirty="0">
                <a:hlinkClick r:id="rId2"/>
              </a:rPr>
              <a:t>https://thirdspacelearning.com/blog/guide-division-for-kids-explained/</a:t>
            </a:r>
            <a:br>
              <a:rPr lang="en-US" dirty="0"/>
            </a:br>
            <a:br>
              <a:rPr lang="en-US" dirty="0"/>
            </a:br>
            <a:r>
              <a:rPr lang="en-US" dirty="0"/>
              <a:t>Will take you to a really useful website which will recap methods that you may not have used since you were at school yourself.</a:t>
            </a:r>
            <a:br>
              <a:rPr lang="en-US" dirty="0"/>
            </a:br>
            <a:br>
              <a:rPr lang="en-US" dirty="0"/>
            </a:br>
            <a:r>
              <a:rPr lang="en-US" dirty="0"/>
              <a:t>This site includes worked examples with explanations for short division, ‘chunking’ division and long division.</a:t>
            </a:r>
          </a:p>
        </p:txBody>
      </p:sp>
      <p:sp>
        <p:nvSpPr>
          <p:cNvPr id="6" name="Content Placeholder 5">
            <a:extLst>
              <a:ext uri="{FF2B5EF4-FFF2-40B4-BE49-F238E27FC236}">
                <a16:creationId xmlns:a16="http://schemas.microsoft.com/office/drawing/2014/main" id="{BF89F5B1-8DA6-044F-ABBC-F39FE66E7D15}"/>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070521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c 15">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B4C04BE-9436-1843-B450-B0F3306CE590}"/>
              </a:ext>
            </a:extLst>
          </p:cNvPr>
          <p:cNvSpPr>
            <a:spLocks noGrp="1"/>
          </p:cNvSpPr>
          <p:nvPr>
            <p:ph type="title"/>
          </p:nvPr>
        </p:nvSpPr>
        <p:spPr>
          <a:xfrm>
            <a:off x="838200" y="643467"/>
            <a:ext cx="2951205" cy="5571066"/>
          </a:xfrm>
        </p:spPr>
        <p:txBody>
          <a:bodyPr>
            <a:normAutofit/>
          </a:bodyPr>
          <a:lstStyle/>
          <a:p>
            <a:r>
              <a:rPr lang="en-US">
                <a:solidFill>
                  <a:srgbClr val="FFFFFF"/>
                </a:solidFill>
              </a:rPr>
              <a:t>Fractions Year 3 &amp; 4</a:t>
            </a:r>
          </a:p>
        </p:txBody>
      </p:sp>
      <p:sp>
        <p:nvSpPr>
          <p:cNvPr id="18" name="Rectangle: Rounded Corners 17">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14DC1E8C-7C75-43EC-8A3E-C9587C64AD17}"/>
              </a:ext>
            </a:extLst>
          </p:cNvPr>
          <p:cNvGraphicFramePr>
            <a:graphicFrameLocks noGrp="1"/>
          </p:cNvGraphicFramePr>
          <p:nvPr>
            <p:ph idx="1"/>
            <p:extLst>
              <p:ext uri="{D42A27DB-BD31-4B8C-83A1-F6EECF244321}">
                <p14:modId xmlns:p14="http://schemas.microsoft.com/office/powerpoint/2010/main" val="3228553549"/>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1951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c 15">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E11AF9A-DC69-6C41-BCAF-CDACDE9A7593}"/>
              </a:ext>
            </a:extLst>
          </p:cNvPr>
          <p:cNvSpPr>
            <a:spLocks noGrp="1"/>
          </p:cNvSpPr>
          <p:nvPr>
            <p:ph type="title"/>
          </p:nvPr>
        </p:nvSpPr>
        <p:spPr>
          <a:xfrm>
            <a:off x="838200" y="643467"/>
            <a:ext cx="2951205" cy="5571066"/>
          </a:xfrm>
        </p:spPr>
        <p:txBody>
          <a:bodyPr>
            <a:normAutofit/>
          </a:bodyPr>
          <a:lstStyle/>
          <a:p>
            <a:r>
              <a:rPr lang="en-US">
                <a:solidFill>
                  <a:srgbClr val="FFFFFF"/>
                </a:solidFill>
              </a:rPr>
              <a:t>Fractions Year 5 &amp; 6</a:t>
            </a:r>
          </a:p>
        </p:txBody>
      </p:sp>
      <p:sp>
        <p:nvSpPr>
          <p:cNvPr id="18" name="Rectangle: Rounded Corners 17">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5C6AFE9-29EE-4B60-A60A-0F3DD42DD026}"/>
              </a:ext>
            </a:extLst>
          </p:cNvPr>
          <p:cNvGraphicFramePr>
            <a:graphicFrameLocks noGrp="1"/>
          </p:cNvGraphicFramePr>
          <p:nvPr>
            <p:ph idx="1"/>
            <p:extLst>
              <p:ext uri="{D42A27DB-BD31-4B8C-83A1-F6EECF244321}">
                <p14:modId xmlns:p14="http://schemas.microsoft.com/office/powerpoint/2010/main" val="3848907010"/>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3370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14362-77C1-B648-963E-B9C44C216065}"/>
              </a:ext>
            </a:extLst>
          </p:cNvPr>
          <p:cNvSpPr>
            <a:spLocks noGrp="1"/>
          </p:cNvSpPr>
          <p:nvPr>
            <p:ph type="title"/>
          </p:nvPr>
        </p:nvSpPr>
        <p:spPr>
          <a:xfrm>
            <a:off x="838200" y="1162843"/>
            <a:ext cx="10515600" cy="1325563"/>
          </a:xfrm>
        </p:spPr>
        <p:txBody>
          <a:bodyPr>
            <a:normAutofit fontScale="90000"/>
          </a:bodyPr>
          <a:lstStyle/>
          <a:p>
            <a:r>
              <a:rPr lang="en-US" dirty="0"/>
              <a:t>This link:</a:t>
            </a:r>
            <a:br>
              <a:rPr lang="en-US" dirty="0"/>
            </a:br>
            <a:r>
              <a:rPr lang="en-US" dirty="0">
                <a:hlinkClick r:id="rId2"/>
              </a:rPr>
              <a:t>https://www.bbc.co.uk/bitesize/topics/zhdwxnb</a:t>
            </a:r>
            <a:br>
              <a:rPr lang="en-US" dirty="0"/>
            </a:br>
            <a:r>
              <a:rPr lang="en-US" dirty="0"/>
              <a:t>Takes you to a great BBC resource which covers the skills your children will cover when working with fractions at Key Stage Two.</a:t>
            </a:r>
          </a:p>
        </p:txBody>
      </p:sp>
      <p:sp>
        <p:nvSpPr>
          <p:cNvPr id="3" name="Content Placeholder 2">
            <a:extLst>
              <a:ext uri="{FF2B5EF4-FFF2-40B4-BE49-F238E27FC236}">
                <a16:creationId xmlns:a16="http://schemas.microsoft.com/office/drawing/2014/main" id="{D3ED5171-AC39-C74A-BAD3-AE95B9A8C7D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872367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88DFE-5D64-4115-B986-197084F4EC52}"/>
              </a:ext>
            </a:extLst>
          </p:cNvPr>
          <p:cNvSpPr>
            <a:spLocks noGrp="1"/>
          </p:cNvSpPr>
          <p:nvPr>
            <p:ph type="title"/>
          </p:nvPr>
        </p:nvSpPr>
        <p:spPr/>
        <p:txBody>
          <a:bodyPr>
            <a:noAutofit/>
          </a:bodyPr>
          <a:lstStyle/>
          <a:p>
            <a:pPr algn="ctr"/>
            <a:r>
              <a:rPr lang="en-GB" sz="3200" dirty="0"/>
              <a:t>Morning Maths and Weekly Arithmetic Tests</a:t>
            </a:r>
          </a:p>
        </p:txBody>
      </p:sp>
      <p:sp>
        <p:nvSpPr>
          <p:cNvPr id="3" name="Content Placeholder 2">
            <a:extLst>
              <a:ext uri="{FF2B5EF4-FFF2-40B4-BE49-F238E27FC236}">
                <a16:creationId xmlns:a16="http://schemas.microsoft.com/office/drawing/2014/main" id="{72B54951-DCFF-4400-8040-3E89FB4493C0}"/>
              </a:ext>
            </a:extLst>
          </p:cNvPr>
          <p:cNvSpPr>
            <a:spLocks noGrp="1"/>
          </p:cNvSpPr>
          <p:nvPr>
            <p:ph idx="1"/>
          </p:nvPr>
        </p:nvSpPr>
        <p:spPr>
          <a:xfrm>
            <a:off x="267286" y="1825625"/>
            <a:ext cx="7047914" cy="4667250"/>
          </a:xfrm>
        </p:spPr>
        <p:txBody>
          <a:bodyPr>
            <a:normAutofit fontScale="85000" lnSpcReduction="20000"/>
          </a:bodyPr>
          <a:lstStyle/>
          <a:p>
            <a:pPr marL="0" indent="0">
              <a:buNone/>
            </a:pPr>
            <a:r>
              <a:rPr lang="en-GB" dirty="0"/>
              <a:t>Each morning when the children come into the classroom there is a Morning Maths activity linked to the arithmetic skill they are focusing on that week.</a:t>
            </a:r>
          </a:p>
          <a:p>
            <a:pPr marL="0" indent="0">
              <a:buNone/>
            </a:pPr>
            <a:endParaRPr lang="en-GB" dirty="0"/>
          </a:p>
          <a:p>
            <a:pPr marL="0" indent="0">
              <a:buNone/>
            </a:pPr>
            <a:r>
              <a:rPr lang="en-GB" dirty="0"/>
              <a:t>Arithmetic skills vary from basic addition and subtraction, multiplication and division and fractions of an amount for KS1. </a:t>
            </a:r>
          </a:p>
          <a:p>
            <a:pPr marL="0" indent="0">
              <a:buNone/>
            </a:pPr>
            <a:endParaRPr lang="en-GB" dirty="0"/>
          </a:p>
          <a:p>
            <a:pPr marL="0" indent="0">
              <a:buNone/>
            </a:pPr>
            <a:r>
              <a:rPr lang="en-GB" dirty="0"/>
              <a:t>Then once the children have learnt these skills they have a weekly arithmetic test to practise these skills. Scores are recorded and tracked by the class teachers and Maths Lead- Miss Uzzell who then uses this information to inform any additional support that might be needed. </a:t>
            </a:r>
          </a:p>
        </p:txBody>
      </p:sp>
      <p:pic>
        <p:nvPicPr>
          <p:cNvPr id="1026" name="Picture 2" descr="77,605 Math Symbol Stock Vector Illustration and Royalty Free Math Symbol  Clipart">
            <a:extLst>
              <a:ext uri="{FF2B5EF4-FFF2-40B4-BE49-F238E27FC236}">
                <a16:creationId xmlns:a16="http://schemas.microsoft.com/office/drawing/2014/main" id="{F5FB28B7-1E2D-4F45-B37E-D28F0F457A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8464" y="2016125"/>
            <a:ext cx="428625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152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AD6A1-786E-49F7-9051-A4F0A334CE5C}"/>
              </a:ext>
            </a:extLst>
          </p:cNvPr>
          <p:cNvSpPr>
            <a:spLocks noGrp="1"/>
          </p:cNvSpPr>
          <p:nvPr>
            <p:ph type="title"/>
          </p:nvPr>
        </p:nvSpPr>
        <p:spPr/>
        <p:txBody>
          <a:bodyPr/>
          <a:lstStyle/>
          <a:p>
            <a:r>
              <a:rPr lang="en-GB" dirty="0"/>
              <a:t>Calculation policies</a:t>
            </a:r>
          </a:p>
        </p:txBody>
      </p:sp>
      <p:sp>
        <p:nvSpPr>
          <p:cNvPr id="3" name="Content Placeholder 2">
            <a:extLst>
              <a:ext uri="{FF2B5EF4-FFF2-40B4-BE49-F238E27FC236}">
                <a16:creationId xmlns:a16="http://schemas.microsoft.com/office/drawing/2014/main" id="{3204D5B2-5A04-40B9-8826-7D88028FE893}"/>
              </a:ext>
            </a:extLst>
          </p:cNvPr>
          <p:cNvSpPr>
            <a:spLocks noGrp="1"/>
          </p:cNvSpPr>
          <p:nvPr>
            <p:ph idx="1"/>
          </p:nvPr>
        </p:nvSpPr>
        <p:spPr/>
        <p:txBody>
          <a:bodyPr/>
          <a:lstStyle/>
          <a:p>
            <a:pPr marL="0" indent="0">
              <a:buNone/>
            </a:pPr>
            <a:r>
              <a:rPr lang="en-GB" dirty="0"/>
              <a:t>All copies of our Calculation Policies in line with our Power Maths scheme can be found on our school website. </a:t>
            </a:r>
          </a:p>
          <a:p>
            <a:pPr marL="0" indent="0">
              <a:buNone/>
            </a:pPr>
            <a:endParaRPr lang="en-GB" dirty="0"/>
          </a:p>
          <a:p>
            <a:pPr marL="0" indent="0">
              <a:buNone/>
            </a:pPr>
            <a:r>
              <a:rPr lang="en-GB" dirty="0"/>
              <a:t>Head to Key Information and then click Policies and Guidance. </a:t>
            </a:r>
          </a:p>
          <a:p>
            <a:pPr marL="0" indent="0">
              <a:buNone/>
            </a:pPr>
            <a:r>
              <a:rPr lang="en-GB" dirty="0"/>
              <a:t>All policies for KS1, lower KS2 and Upper KS2 are found here. </a:t>
            </a:r>
          </a:p>
          <a:p>
            <a:pPr marL="0" indent="0">
              <a:buNone/>
            </a:pPr>
            <a:endParaRPr lang="en-GB" dirty="0"/>
          </a:p>
          <a:p>
            <a:pPr marL="0" indent="0">
              <a:buNone/>
            </a:pPr>
            <a:r>
              <a:rPr lang="en-GB" dirty="0">
                <a:hlinkClick r:id="rId2"/>
              </a:rPr>
              <a:t>https://www.larkrise.essex.sch.uk/policies-and-guidance/</a:t>
            </a:r>
            <a:r>
              <a:rPr lang="en-GB" dirty="0"/>
              <a:t>  </a:t>
            </a:r>
          </a:p>
        </p:txBody>
      </p:sp>
    </p:spTree>
    <p:extLst>
      <p:ext uri="{BB962C8B-B14F-4D97-AF65-F5344CB8AC3E}">
        <p14:creationId xmlns:p14="http://schemas.microsoft.com/office/powerpoint/2010/main" val="4257891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1B4144-D0C4-404F-8615-79AB6ECAD877}"/>
              </a:ext>
            </a:extLst>
          </p:cNvPr>
          <p:cNvSpPr>
            <a:spLocks noGrp="1"/>
          </p:cNvSpPr>
          <p:nvPr>
            <p:ph type="title"/>
          </p:nvPr>
        </p:nvSpPr>
        <p:spPr>
          <a:xfrm>
            <a:off x="956826" y="1112969"/>
            <a:ext cx="3937298" cy="4166010"/>
          </a:xfrm>
        </p:spPr>
        <p:txBody>
          <a:bodyPr>
            <a:normAutofit/>
          </a:bodyPr>
          <a:lstStyle/>
          <a:p>
            <a:r>
              <a:rPr lang="en-US">
                <a:solidFill>
                  <a:srgbClr val="FFFFFF"/>
                </a:solidFill>
              </a:rPr>
              <a:t>Addition and Subtraction Year 3 &amp; 4</a:t>
            </a:r>
          </a:p>
        </p:txBody>
      </p:sp>
      <p:sp>
        <p:nvSpPr>
          <p:cNvPr id="33" name="Freeform: Shape 32">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34">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408DBA1-697D-9344-B42C-52F1B46C8E09}"/>
              </a:ext>
            </a:extLst>
          </p:cNvPr>
          <p:cNvSpPr>
            <a:spLocks noGrp="1"/>
          </p:cNvSpPr>
          <p:nvPr>
            <p:ph idx="1"/>
          </p:nvPr>
        </p:nvSpPr>
        <p:spPr>
          <a:xfrm>
            <a:off x="6096000" y="820879"/>
            <a:ext cx="5257799" cy="5437875"/>
          </a:xfrm>
        </p:spPr>
        <p:txBody>
          <a:bodyPr anchor="t">
            <a:normAutofit lnSpcReduction="10000"/>
          </a:bodyPr>
          <a:lstStyle/>
          <a:p>
            <a:r>
              <a:rPr lang="en-GB" sz="1600" dirty="0"/>
              <a:t>In Year 3 especially, the column methods are built up gradually. Children will develop their understanding of how each stage of the calculation, including any exchanges, relates to place value. The example calculations chosen to introduce the stages of each method may often be more suited to a mental method. However, the examples and the progression of the steps have been chosen to help children develop their fluency in the process, alongside a deep understanding of the concepts and the numbers involved, </a:t>
            </a:r>
            <a:r>
              <a:rPr lang="en-GB" sz="1600" dirty="0">
                <a:highlight>
                  <a:srgbClr val="FFFF00"/>
                </a:highlight>
              </a:rPr>
              <a:t>so that they can apply these skills accurately and efficiently</a:t>
            </a:r>
            <a:r>
              <a:rPr lang="en-GB" sz="1600" dirty="0"/>
              <a:t> to later calculations. The class should be encouraged to compare mental and written methods for specific calculations, and children should be encouraged at every stage to make choices about which methods to apply. </a:t>
            </a:r>
          </a:p>
          <a:p>
            <a:r>
              <a:rPr lang="en-GB" sz="1600" dirty="0"/>
              <a:t>In Year 4, the steps are shown without such fine detail, although children should continue to build their understanding with a secure basis in place value. In subtraction, children will need to develop their understanding of exchange as they may need to exchange across one or two columns. </a:t>
            </a:r>
          </a:p>
          <a:p>
            <a:r>
              <a:rPr lang="en-GB" sz="1600" dirty="0"/>
              <a:t>By the end of Year 4, children should have developed fluency in column methods alongside a deep understanding, which will allow them to progress confidently in upper Key Stage 2. </a:t>
            </a:r>
          </a:p>
          <a:p>
            <a:endParaRPr lang="en-US" sz="1300" dirty="0"/>
          </a:p>
        </p:txBody>
      </p:sp>
      <p:sp>
        <p:nvSpPr>
          <p:cNvPr id="39" name="Freeform: Shape 38">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8828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318725-B5B6-1340-A66D-1E89D7F01CA4}"/>
              </a:ext>
            </a:extLst>
          </p:cNvPr>
          <p:cNvSpPr>
            <a:spLocks noGrp="1"/>
          </p:cNvSpPr>
          <p:nvPr>
            <p:ph type="title"/>
          </p:nvPr>
        </p:nvSpPr>
        <p:spPr>
          <a:xfrm>
            <a:off x="956826" y="1112969"/>
            <a:ext cx="3937298" cy="4166010"/>
          </a:xfrm>
        </p:spPr>
        <p:txBody>
          <a:bodyPr>
            <a:normAutofit/>
          </a:bodyPr>
          <a:lstStyle/>
          <a:p>
            <a:r>
              <a:rPr lang="en-US">
                <a:solidFill>
                  <a:srgbClr val="FFFFFF"/>
                </a:solidFill>
              </a:rPr>
              <a:t>Addition and Subtraction Year 5 &amp; 6</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C437D3-565C-C545-8A1B-F57F892D434A}"/>
              </a:ext>
            </a:extLst>
          </p:cNvPr>
          <p:cNvSpPr>
            <a:spLocks noGrp="1"/>
          </p:cNvSpPr>
          <p:nvPr>
            <p:ph idx="1"/>
          </p:nvPr>
        </p:nvSpPr>
        <p:spPr>
          <a:xfrm>
            <a:off x="6096000" y="479767"/>
            <a:ext cx="5257799" cy="4889350"/>
          </a:xfrm>
        </p:spPr>
        <p:txBody>
          <a:bodyPr anchor="t">
            <a:normAutofit/>
          </a:bodyPr>
          <a:lstStyle/>
          <a:p>
            <a:r>
              <a:rPr lang="en-GB" sz="2000" b="1" dirty="0"/>
              <a:t>Addition and subtraction: </a:t>
            </a:r>
            <a:r>
              <a:rPr lang="en-GB" sz="2000" dirty="0"/>
              <a:t>Children build on their column methods to add and subtract numbers with up to seven digits, and they adapt the methods to calculate efficiently and effectively with decimals, ensuring understanding of place value at every stage. </a:t>
            </a:r>
          </a:p>
          <a:p>
            <a:r>
              <a:rPr lang="en-GB" sz="2000" dirty="0">
                <a:highlight>
                  <a:srgbClr val="FFFF00"/>
                </a:highlight>
              </a:rPr>
              <a:t>Children compare and contrast methods, and they select mental methods or jottings where appropriate and where these are more likely to be efficient or accurate when compared with formal column methods. </a:t>
            </a:r>
          </a:p>
          <a:p>
            <a:r>
              <a:rPr lang="en-GB" sz="2000" dirty="0"/>
              <a:t>Bar models (such as the one below) are used to represent the calculations required to solve problems and may indicate where efficient methods can be chosen. </a:t>
            </a:r>
          </a:p>
          <a:p>
            <a:endParaRPr lang="en-US" sz="20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9105903A-B369-B44E-95F0-1B5208E4266D}"/>
              </a:ext>
            </a:extLst>
          </p:cNvPr>
          <p:cNvPicPr>
            <a:picLocks noChangeAspect="1"/>
          </p:cNvPicPr>
          <p:nvPr/>
        </p:nvPicPr>
        <p:blipFill>
          <a:blip r:embed="rId2"/>
          <a:stretch>
            <a:fillRect/>
          </a:stretch>
        </p:blipFill>
        <p:spPr>
          <a:xfrm>
            <a:off x="7382665" y="5097319"/>
            <a:ext cx="3971134" cy="1632577"/>
          </a:xfrm>
          <a:prstGeom prst="rect">
            <a:avLst/>
          </a:prstGeom>
        </p:spPr>
      </p:pic>
    </p:spTree>
    <p:extLst>
      <p:ext uri="{BB962C8B-B14F-4D97-AF65-F5344CB8AC3E}">
        <p14:creationId xmlns:p14="http://schemas.microsoft.com/office/powerpoint/2010/main" val="3817498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0B198A-9D7B-1A47-82D4-322DF9D4D5AD}"/>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Multiplication and Division Year 3 &amp; 4</a:t>
            </a:r>
          </a:p>
        </p:txBody>
      </p:sp>
      <p:sp>
        <p:nvSpPr>
          <p:cNvPr id="23" name="Arc 2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F4DCF59-B986-3E4D-844B-4770C50C4CA9}"/>
              </a:ext>
            </a:extLst>
          </p:cNvPr>
          <p:cNvSpPr>
            <a:spLocks noGrp="1"/>
          </p:cNvSpPr>
          <p:nvPr>
            <p:ph idx="1"/>
          </p:nvPr>
        </p:nvSpPr>
        <p:spPr>
          <a:xfrm>
            <a:off x="4447308" y="591344"/>
            <a:ext cx="6906491" cy="5585619"/>
          </a:xfrm>
        </p:spPr>
        <p:txBody>
          <a:bodyPr anchor="ctr">
            <a:normAutofit/>
          </a:bodyPr>
          <a:lstStyle/>
          <a:p>
            <a:pPr marL="0" indent="0">
              <a:buNone/>
            </a:pPr>
            <a:r>
              <a:rPr lang="en-GB" sz="1800" dirty="0"/>
              <a:t>Children build a solid grounding in times-tables, understanding the multiplication and division facts in tandem. As such, they should be as confident knowing that 35 divided by 7 is 5 as knowing that 5 times 7 is 35. </a:t>
            </a:r>
          </a:p>
          <a:p>
            <a:pPr marL="0" indent="0">
              <a:buNone/>
            </a:pPr>
            <a:r>
              <a:rPr lang="en-GB" sz="1800" dirty="0"/>
              <a:t>Children develop key skills to support multiplication methods: </a:t>
            </a:r>
            <a:r>
              <a:rPr lang="en-GB" sz="1800" dirty="0">
                <a:highlight>
                  <a:srgbClr val="FFFF00"/>
                </a:highlight>
              </a:rPr>
              <a:t>unitising,</a:t>
            </a:r>
            <a:r>
              <a:rPr lang="en-GB" sz="1800" dirty="0"/>
              <a:t> </a:t>
            </a:r>
            <a:r>
              <a:rPr lang="en-GB" sz="1800" dirty="0">
                <a:highlight>
                  <a:srgbClr val="FFFF00"/>
                </a:highlight>
              </a:rPr>
              <a:t>commutativity</a:t>
            </a:r>
            <a:r>
              <a:rPr lang="en-GB" sz="1800" dirty="0"/>
              <a:t>, and how to use </a:t>
            </a:r>
            <a:r>
              <a:rPr lang="en-GB" sz="1800" dirty="0">
                <a:highlight>
                  <a:srgbClr val="FFFF00"/>
                </a:highlight>
              </a:rPr>
              <a:t>partitioning</a:t>
            </a:r>
            <a:r>
              <a:rPr lang="en-GB" sz="1800" dirty="0"/>
              <a:t> effectively.</a:t>
            </a:r>
          </a:p>
          <a:p>
            <a:pPr marL="0" indent="0">
              <a:buNone/>
            </a:pPr>
            <a:br>
              <a:rPr lang="en-GB" sz="1800" dirty="0"/>
            </a:br>
            <a:r>
              <a:rPr lang="en-GB" sz="1800" dirty="0"/>
              <a:t>*Unitising allows children to use known facts to multiply and divide multiples of 10 and 100 efficiently. </a:t>
            </a:r>
          </a:p>
          <a:p>
            <a:pPr marL="0" indent="0">
              <a:buNone/>
            </a:pPr>
            <a:r>
              <a:rPr lang="en-GB" sz="1800" dirty="0"/>
              <a:t>*Commutativity gives children flexibility in applying known facts to calculations and problem solving. </a:t>
            </a:r>
          </a:p>
          <a:p>
            <a:pPr marL="0" indent="0">
              <a:buNone/>
            </a:pPr>
            <a:r>
              <a:rPr lang="en-GB" sz="1800" dirty="0"/>
              <a:t>*An understanding of partitioning allows children to extend their skills to multiplying and dividing 2- and 3-digit numbers by a single digit. Children develop column methods to support multiplications in these cases.</a:t>
            </a:r>
            <a:br>
              <a:rPr lang="en-GB" sz="1800" dirty="0"/>
            </a:br>
            <a:r>
              <a:rPr lang="en-GB" sz="1800" dirty="0"/>
              <a:t>For successful division, children will need to make choices about how to partition. For example, to divide 423 by 3, it is effective to partition 423 into 300, 120 and 3, as these can be divided by 3 using known facts.</a:t>
            </a:r>
            <a:br>
              <a:rPr lang="en-GB" sz="1800" dirty="0"/>
            </a:br>
            <a:r>
              <a:rPr lang="en-GB" sz="1800" dirty="0"/>
              <a:t>Children will also need to understand the concept of remainder, in terms of a given calculation and in terms of the context of the problem. </a:t>
            </a:r>
          </a:p>
          <a:p>
            <a:endParaRPr lang="en-US" sz="1800" dirty="0"/>
          </a:p>
        </p:txBody>
      </p:sp>
    </p:spTree>
    <p:extLst>
      <p:ext uri="{BB962C8B-B14F-4D97-AF65-F5344CB8AC3E}">
        <p14:creationId xmlns:p14="http://schemas.microsoft.com/office/powerpoint/2010/main" val="207809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1713C-0FC3-EC43-98B2-92A45ADEFC42}"/>
              </a:ext>
            </a:extLst>
          </p:cNvPr>
          <p:cNvSpPr>
            <a:spLocks noGrp="1"/>
          </p:cNvSpPr>
          <p:nvPr>
            <p:ph type="title"/>
          </p:nvPr>
        </p:nvSpPr>
        <p:spPr/>
        <p:txBody>
          <a:bodyPr/>
          <a:lstStyle/>
          <a:p>
            <a:r>
              <a:rPr lang="en-US" dirty="0" err="1"/>
              <a:t>Unitising</a:t>
            </a:r>
            <a:endParaRPr lang="en-US" dirty="0"/>
          </a:p>
        </p:txBody>
      </p:sp>
      <p:pic>
        <p:nvPicPr>
          <p:cNvPr id="4" name="Content Placeholder 3">
            <a:extLst>
              <a:ext uri="{FF2B5EF4-FFF2-40B4-BE49-F238E27FC236}">
                <a16:creationId xmlns:a16="http://schemas.microsoft.com/office/drawing/2014/main" id="{06771521-B5A4-0E43-AD95-46168AEA791B}"/>
              </a:ext>
            </a:extLst>
          </p:cNvPr>
          <p:cNvPicPr>
            <a:picLocks noGrp="1" noChangeAspect="1"/>
          </p:cNvPicPr>
          <p:nvPr>
            <p:ph idx="1"/>
          </p:nvPr>
        </p:nvPicPr>
        <p:blipFill>
          <a:blip r:embed="rId2"/>
          <a:stretch>
            <a:fillRect/>
          </a:stretch>
        </p:blipFill>
        <p:spPr>
          <a:xfrm>
            <a:off x="1790700" y="2394744"/>
            <a:ext cx="8610600" cy="3213100"/>
          </a:xfrm>
          <a:prstGeom prst="rect">
            <a:avLst/>
          </a:prstGeom>
        </p:spPr>
      </p:pic>
    </p:spTree>
    <p:extLst>
      <p:ext uri="{BB962C8B-B14F-4D97-AF65-F5344CB8AC3E}">
        <p14:creationId xmlns:p14="http://schemas.microsoft.com/office/powerpoint/2010/main" val="129793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ED9AB-5824-3641-A02A-E0E58B357BB3}"/>
              </a:ext>
            </a:extLst>
          </p:cNvPr>
          <p:cNvSpPr>
            <a:spLocks noGrp="1"/>
          </p:cNvSpPr>
          <p:nvPr>
            <p:ph type="title"/>
          </p:nvPr>
        </p:nvSpPr>
        <p:spPr/>
        <p:txBody>
          <a:bodyPr/>
          <a:lstStyle/>
          <a:p>
            <a:r>
              <a:rPr lang="en-US" dirty="0"/>
              <a:t>Commutativity</a:t>
            </a:r>
          </a:p>
        </p:txBody>
      </p:sp>
      <p:pic>
        <p:nvPicPr>
          <p:cNvPr id="4" name="Content Placeholder 3">
            <a:extLst>
              <a:ext uri="{FF2B5EF4-FFF2-40B4-BE49-F238E27FC236}">
                <a16:creationId xmlns:a16="http://schemas.microsoft.com/office/drawing/2014/main" id="{EA26EC7F-8C14-524F-AFE3-ED0257C7A10A}"/>
              </a:ext>
            </a:extLst>
          </p:cNvPr>
          <p:cNvPicPr>
            <a:picLocks noGrp="1" noChangeAspect="1"/>
          </p:cNvPicPr>
          <p:nvPr>
            <p:ph idx="1"/>
          </p:nvPr>
        </p:nvPicPr>
        <p:blipFill>
          <a:blip r:embed="rId3"/>
          <a:stretch>
            <a:fillRect/>
          </a:stretch>
        </p:blipFill>
        <p:spPr>
          <a:xfrm>
            <a:off x="2646182" y="1825625"/>
            <a:ext cx="6899635" cy="4351338"/>
          </a:xfrm>
          <a:prstGeom prst="rect">
            <a:avLst/>
          </a:prstGeom>
        </p:spPr>
      </p:pic>
    </p:spTree>
    <p:extLst>
      <p:ext uri="{BB962C8B-B14F-4D97-AF65-F5344CB8AC3E}">
        <p14:creationId xmlns:p14="http://schemas.microsoft.com/office/powerpoint/2010/main" val="175109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27B73-4FF6-9F42-A227-50569E1E52A5}"/>
              </a:ext>
            </a:extLst>
          </p:cNvPr>
          <p:cNvSpPr>
            <a:spLocks noGrp="1"/>
          </p:cNvSpPr>
          <p:nvPr>
            <p:ph type="title"/>
          </p:nvPr>
        </p:nvSpPr>
        <p:spPr/>
        <p:txBody>
          <a:bodyPr/>
          <a:lstStyle/>
          <a:p>
            <a:r>
              <a:rPr lang="en-US" dirty="0"/>
              <a:t>Partitioning</a:t>
            </a:r>
          </a:p>
        </p:txBody>
      </p:sp>
      <p:pic>
        <p:nvPicPr>
          <p:cNvPr id="4" name="Content Placeholder 3">
            <a:extLst>
              <a:ext uri="{FF2B5EF4-FFF2-40B4-BE49-F238E27FC236}">
                <a16:creationId xmlns:a16="http://schemas.microsoft.com/office/drawing/2014/main" id="{6CD83764-7E62-9842-8AD9-13B5DD68B37B}"/>
              </a:ext>
            </a:extLst>
          </p:cNvPr>
          <p:cNvPicPr>
            <a:picLocks noGrp="1" noChangeAspect="1"/>
          </p:cNvPicPr>
          <p:nvPr>
            <p:ph idx="1"/>
          </p:nvPr>
        </p:nvPicPr>
        <p:blipFill>
          <a:blip r:embed="rId3"/>
          <a:stretch>
            <a:fillRect/>
          </a:stretch>
        </p:blipFill>
        <p:spPr>
          <a:xfrm>
            <a:off x="3514725" y="1203911"/>
            <a:ext cx="5672138" cy="5481624"/>
          </a:xfrm>
          <a:prstGeom prst="rect">
            <a:avLst/>
          </a:prstGeom>
        </p:spPr>
      </p:pic>
    </p:spTree>
    <p:extLst>
      <p:ext uri="{BB962C8B-B14F-4D97-AF65-F5344CB8AC3E}">
        <p14:creationId xmlns:p14="http://schemas.microsoft.com/office/powerpoint/2010/main" val="379936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E6B407-43C7-BD4C-8794-C48DBD5645A6}"/>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Multiplication and Division Year 5 &amp; 6</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5BBD63A-1030-4E46-BDCE-779406E772A8}"/>
              </a:ext>
            </a:extLst>
          </p:cNvPr>
          <p:cNvSpPr>
            <a:spLocks noGrp="1"/>
          </p:cNvSpPr>
          <p:nvPr>
            <p:ph idx="1"/>
          </p:nvPr>
        </p:nvSpPr>
        <p:spPr>
          <a:xfrm>
            <a:off x="4447308" y="591344"/>
            <a:ext cx="6906491" cy="5585619"/>
          </a:xfrm>
        </p:spPr>
        <p:txBody>
          <a:bodyPr anchor="ctr">
            <a:normAutofit/>
          </a:bodyPr>
          <a:lstStyle/>
          <a:p>
            <a:r>
              <a:rPr lang="en-GB" sz="2400" b="1"/>
              <a:t>Multiplication and division: </a:t>
            </a:r>
            <a:r>
              <a:rPr lang="en-GB" sz="2400"/>
              <a:t>Building on their understanding, children develop methods to multiply up to 4-digit numbers by single-digit and 2-digit numbers. </a:t>
            </a:r>
          </a:p>
          <a:p>
            <a:r>
              <a:rPr lang="en-GB" sz="2400"/>
              <a:t>Children develop column methods with an understanding of place value, and they continue to use the key skill of unitising to multiply and divide by 10, 100 and 1,000.</a:t>
            </a:r>
            <a:br>
              <a:rPr lang="en-GB" sz="2400"/>
            </a:br>
            <a:r>
              <a:rPr lang="en-GB" sz="2400"/>
              <a:t>Written division methods are introduced and adapted for division by single-digit and 2-digit numbers and are understood alongside the area model and place value. In Year 6, children develop a secure understanding of how division is related to fractions.</a:t>
            </a:r>
            <a:br>
              <a:rPr lang="en-GB" sz="2400"/>
            </a:br>
            <a:r>
              <a:rPr lang="en-GB" sz="2400"/>
              <a:t>Multiplication and division of decimals are also introduced and refined in Year 6. </a:t>
            </a:r>
          </a:p>
          <a:p>
            <a:endParaRPr lang="en-US" sz="2400"/>
          </a:p>
        </p:txBody>
      </p:sp>
    </p:spTree>
    <p:extLst>
      <p:ext uri="{BB962C8B-B14F-4D97-AF65-F5344CB8AC3E}">
        <p14:creationId xmlns:p14="http://schemas.microsoft.com/office/powerpoint/2010/main" val="2198941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76C5D-EC76-F74D-B92A-A47D949DDAA8}"/>
              </a:ext>
            </a:extLst>
          </p:cNvPr>
          <p:cNvSpPr>
            <a:spLocks noGrp="1"/>
          </p:cNvSpPr>
          <p:nvPr>
            <p:ph type="title"/>
          </p:nvPr>
        </p:nvSpPr>
        <p:spPr>
          <a:xfrm>
            <a:off x="838200" y="365125"/>
            <a:ext cx="10515600" cy="2392363"/>
          </a:xfrm>
        </p:spPr>
        <p:txBody>
          <a:bodyPr>
            <a:normAutofit fontScale="90000"/>
          </a:bodyPr>
          <a:lstStyle/>
          <a:p>
            <a:r>
              <a:rPr lang="en-US" dirty="0"/>
              <a:t>This link</a:t>
            </a:r>
            <a:br>
              <a:rPr lang="en-US" dirty="0"/>
            </a:br>
            <a:r>
              <a:rPr lang="en-US" dirty="0">
                <a:hlinkClick r:id="rId2"/>
              </a:rPr>
              <a:t>https://www.bbc.co.uk/bitesize/articles/z4chnrd</a:t>
            </a:r>
            <a:br>
              <a:rPr lang="en-US" dirty="0"/>
            </a:br>
            <a:r>
              <a:rPr lang="en-US" dirty="0"/>
              <a:t>Takes you to a video which clearly explains the written method for long multiplication.</a:t>
            </a:r>
          </a:p>
        </p:txBody>
      </p:sp>
      <p:sp>
        <p:nvSpPr>
          <p:cNvPr id="3" name="Content Placeholder 2">
            <a:extLst>
              <a:ext uri="{FF2B5EF4-FFF2-40B4-BE49-F238E27FC236}">
                <a16:creationId xmlns:a16="http://schemas.microsoft.com/office/drawing/2014/main" id="{0A7F45A0-4361-7344-9030-4EA178A74C0C}"/>
              </a:ext>
            </a:extLst>
          </p:cNvPr>
          <p:cNvSpPr>
            <a:spLocks noGrp="1"/>
          </p:cNvSpPr>
          <p:nvPr>
            <p:ph idx="1"/>
          </p:nvPr>
        </p:nvSpPr>
        <p:spPr>
          <a:xfrm>
            <a:off x="838200" y="4100513"/>
            <a:ext cx="10515600" cy="2076450"/>
          </a:xfrm>
        </p:spPr>
        <p:txBody>
          <a:bodyPr/>
          <a:lstStyle/>
          <a:p>
            <a:endParaRPr lang="en-US" dirty="0"/>
          </a:p>
        </p:txBody>
      </p:sp>
    </p:spTree>
    <p:extLst>
      <p:ext uri="{BB962C8B-B14F-4D97-AF65-F5344CB8AC3E}">
        <p14:creationId xmlns:p14="http://schemas.microsoft.com/office/powerpoint/2010/main" val="281676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1317</Words>
  <Application>Microsoft Office PowerPoint</Application>
  <PresentationFormat>Widescreen</PresentationFormat>
  <Paragraphs>52</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Maths Explained</vt:lpstr>
      <vt:lpstr>Addition and Subtraction Year 3 &amp; 4</vt:lpstr>
      <vt:lpstr>Addition and Subtraction Year 5 &amp; 6</vt:lpstr>
      <vt:lpstr>Multiplication and Division Year 3 &amp; 4</vt:lpstr>
      <vt:lpstr>Unitising</vt:lpstr>
      <vt:lpstr>Commutativity</vt:lpstr>
      <vt:lpstr>Partitioning</vt:lpstr>
      <vt:lpstr>Multiplication and Division Year 5 &amp; 6</vt:lpstr>
      <vt:lpstr>This link https://www.bbc.co.uk/bitesize/articles/z4chnrd Takes you to a video which clearly explains the written method for long multiplication.</vt:lpstr>
      <vt:lpstr>This link: https://thirdspacelearning.com/blog/guide-division-for-kids-explained/  Will take you to a really useful website which will recap methods that you may not have used since you were at school yourself.  This site includes worked examples with explanations for short division, ‘chunking’ division and long division.</vt:lpstr>
      <vt:lpstr>Fractions Year 3 &amp; 4</vt:lpstr>
      <vt:lpstr>Fractions Year 5 &amp; 6</vt:lpstr>
      <vt:lpstr>This link: https://www.bbc.co.uk/bitesize/topics/zhdwxnb Takes you to a great BBC resource which covers the skills your children will cover when working with fractions at Key Stage Two.</vt:lpstr>
      <vt:lpstr>Morning Maths and Weekly Arithmetic Tests</vt:lpstr>
      <vt:lpstr>Calculation policies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Explained</dc:title>
  <dc:creator>Miss Kendall</dc:creator>
  <cp:lastModifiedBy>D Uzzell</cp:lastModifiedBy>
  <cp:revision>9</cp:revision>
  <dcterms:created xsi:type="dcterms:W3CDTF">2021-10-05T17:50:45Z</dcterms:created>
  <dcterms:modified xsi:type="dcterms:W3CDTF">2021-12-31T02:21:26Z</dcterms:modified>
</cp:coreProperties>
</file>